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02"/>
  </p:notesMasterIdLst>
  <p:handoutMasterIdLst>
    <p:handoutMasterId r:id="rId103"/>
  </p:handoutMasterIdLst>
  <p:sldIdLst>
    <p:sldId id="897" r:id="rId3"/>
    <p:sldId id="899" r:id="rId4"/>
    <p:sldId id="962" r:id="rId5"/>
    <p:sldId id="2153" r:id="rId6"/>
    <p:sldId id="901" r:id="rId7"/>
    <p:sldId id="898" r:id="rId8"/>
    <p:sldId id="966" r:id="rId9"/>
    <p:sldId id="969" r:id="rId10"/>
    <p:sldId id="970" r:id="rId11"/>
    <p:sldId id="971" r:id="rId12"/>
    <p:sldId id="967" r:id="rId13"/>
    <p:sldId id="968" r:id="rId14"/>
    <p:sldId id="972" r:id="rId15"/>
    <p:sldId id="2151" r:id="rId16"/>
    <p:sldId id="965" r:id="rId17"/>
    <p:sldId id="941" r:id="rId18"/>
    <p:sldId id="1092" r:id="rId19"/>
    <p:sldId id="942" r:id="rId20"/>
    <p:sldId id="1093" r:id="rId21"/>
    <p:sldId id="943" r:id="rId22"/>
    <p:sldId id="1094" r:id="rId23"/>
    <p:sldId id="1095" r:id="rId24"/>
    <p:sldId id="1096" r:id="rId25"/>
    <p:sldId id="1244" r:id="rId26"/>
    <p:sldId id="1241" r:id="rId27"/>
    <p:sldId id="1220" r:id="rId28"/>
    <p:sldId id="1219" r:id="rId29"/>
    <p:sldId id="1222" r:id="rId30"/>
    <p:sldId id="1240" r:id="rId31"/>
    <p:sldId id="944" r:id="rId32"/>
    <p:sldId id="945" r:id="rId33"/>
    <p:sldId id="946" r:id="rId34"/>
    <p:sldId id="947" r:id="rId35"/>
    <p:sldId id="750" r:id="rId36"/>
    <p:sldId id="907" r:id="rId37"/>
    <p:sldId id="1245" r:id="rId38"/>
    <p:sldId id="908" r:id="rId39"/>
    <p:sldId id="665" r:id="rId40"/>
    <p:sldId id="634" r:id="rId41"/>
    <p:sldId id="1247" r:id="rId42"/>
    <p:sldId id="1248" r:id="rId43"/>
    <p:sldId id="1249" r:id="rId44"/>
    <p:sldId id="1250" r:id="rId45"/>
    <p:sldId id="1251" r:id="rId46"/>
    <p:sldId id="1252" r:id="rId47"/>
    <p:sldId id="638" r:id="rId48"/>
    <p:sldId id="1254" r:id="rId49"/>
    <p:sldId id="1253" r:id="rId50"/>
    <p:sldId id="1246" r:id="rId51"/>
    <p:sldId id="635" r:id="rId52"/>
    <p:sldId id="977" r:id="rId53"/>
    <p:sldId id="754" r:id="rId54"/>
    <p:sldId id="755" r:id="rId55"/>
    <p:sldId id="756" r:id="rId56"/>
    <p:sldId id="757" r:id="rId57"/>
    <p:sldId id="758" r:id="rId58"/>
    <p:sldId id="759" r:id="rId59"/>
    <p:sldId id="1255" r:id="rId60"/>
    <p:sldId id="1256" r:id="rId61"/>
    <p:sldId id="1260" r:id="rId62"/>
    <p:sldId id="1261" r:id="rId63"/>
    <p:sldId id="1262" r:id="rId64"/>
    <p:sldId id="713" r:id="rId65"/>
    <p:sldId id="714" r:id="rId66"/>
    <p:sldId id="916" r:id="rId67"/>
    <p:sldId id="715" r:id="rId68"/>
    <p:sldId id="929" r:id="rId69"/>
    <p:sldId id="2152" r:id="rId70"/>
    <p:sldId id="1043" r:id="rId71"/>
    <p:sldId id="937" r:id="rId72"/>
    <p:sldId id="1044" r:id="rId73"/>
    <p:sldId id="1045" r:id="rId74"/>
    <p:sldId id="976" r:id="rId75"/>
    <p:sldId id="751" r:id="rId76"/>
    <p:sldId id="889" r:id="rId77"/>
    <p:sldId id="890" r:id="rId78"/>
    <p:sldId id="891" r:id="rId79"/>
    <p:sldId id="893" r:id="rId80"/>
    <p:sldId id="1046" r:id="rId81"/>
    <p:sldId id="1047" r:id="rId82"/>
    <p:sldId id="1048" r:id="rId83"/>
    <p:sldId id="892" r:id="rId84"/>
    <p:sldId id="752" r:id="rId85"/>
    <p:sldId id="882" r:id="rId86"/>
    <p:sldId id="870" r:id="rId87"/>
    <p:sldId id="872" r:id="rId88"/>
    <p:sldId id="874" r:id="rId89"/>
    <p:sldId id="873" r:id="rId90"/>
    <p:sldId id="875" r:id="rId91"/>
    <p:sldId id="973" r:id="rId92"/>
    <p:sldId id="974" r:id="rId93"/>
    <p:sldId id="963" r:id="rId94"/>
    <p:sldId id="876" r:id="rId95"/>
    <p:sldId id="877" r:id="rId96"/>
    <p:sldId id="878" r:id="rId97"/>
    <p:sldId id="879" r:id="rId98"/>
    <p:sldId id="880" r:id="rId99"/>
    <p:sldId id="881" r:id="rId100"/>
    <p:sldId id="975" r:id="rId10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88">
          <p15:clr>
            <a:srgbClr val="A4A3A4"/>
          </p15:clr>
        </p15:guide>
        <p15:guide id="2" pos="2810">
          <p15:clr>
            <a:srgbClr val="A4A3A4"/>
          </p15:clr>
        </p15:guide>
      </p15:sldGuideLst>
    </p:ext>
    <p:ext uri="{2D200454-40CA-4A62-9FC3-DE9A4176ACB9}">
      <p15:notesGuideLst xmlns:p15="http://schemas.microsoft.com/office/powerpoint/2012/main">
        <p15:guide id="1" orient="horz" pos="3050">
          <p15:clr>
            <a:srgbClr val="A4A3A4"/>
          </p15:clr>
        </p15:guide>
        <p15:guide id="2" pos="21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996600"/>
    <a:srgbClr val="FF3300"/>
    <a:srgbClr val="6600CC"/>
    <a:srgbClr val="CC3300"/>
    <a:srgbClr val="003366"/>
    <a:srgbClr val="7030A0"/>
    <a:srgbClr val="083CB0"/>
    <a:srgbClr val="B3B3B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389" autoAdjust="0"/>
  </p:normalViewPr>
  <p:slideViewPr>
    <p:cSldViewPr>
      <p:cViewPr varScale="1">
        <p:scale>
          <a:sx n="71" d="100"/>
          <a:sy n="71" d="100"/>
        </p:scale>
        <p:origin x="326" y="31"/>
      </p:cViewPr>
      <p:guideLst>
        <p:guide orient="horz" pos="2288"/>
        <p:guide pos="2810"/>
      </p:guideLst>
    </p:cSldViewPr>
  </p:slideViewPr>
  <p:outlineViewPr>
    <p:cViewPr>
      <p:scale>
        <a:sx n="33" d="100"/>
        <a:sy n="33" d="100"/>
      </p:scale>
      <p:origin x="0" y="-16025"/>
    </p:cViewPr>
  </p:outlineViewPr>
  <p:notesTextViewPr>
    <p:cViewPr>
      <p:scale>
        <a:sx n="100" d="100"/>
        <a:sy n="100" d="100"/>
      </p:scale>
      <p:origin x="0" y="0"/>
    </p:cViewPr>
  </p:notesTextViewPr>
  <p:sorterViewPr>
    <p:cViewPr>
      <p:scale>
        <a:sx n="66" d="100"/>
        <a:sy n="66" d="100"/>
      </p:scale>
      <p:origin x="0" y="1164"/>
    </p:cViewPr>
  </p:sorterViewPr>
  <p:notesViewPr>
    <p:cSldViewPr>
      <p:cViewPr varScale="1">
        <p:scale>
          <a:sx n="51" d="100"/>
          <a:sy n="51" d="100"/>
        </p:scale>
        <p:origin x="-1968" y="-96"/>
      </p:cViewPr>
      <p:guideLst>
        <p:guide orient="horz" pos="3050"/>
        <p:guide pos="210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batiau2002\Desktop\&#26032;&#24314;%20Microsoft%20Excel%20&#24037;&#20316;&#34920;.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半导体设备价值链分布</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0-CE16-47AD-83AF-439B382E915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E16-47AD-83AF-439B382E915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CE16-47AD-83AF-439B382E915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E16-47AD-83AF-439B382E915A}"/>
              </c:ext>
            </c:extLst>
          </c:dPt>
          <c:dLbls>
            <c:dLbl>
              <c:idx val="0"/>
              <c:layout>
                <c:manualLayout>
                  <c:x val="-0.10537688024599019"/>
                  <c:y val="-0.2660546774221014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CE16-47AD-83AF-439B382E915A}"/>
                </c:ext>
              </c:extLst>
            </c:dLbl>
            <c:dLbl>
              <c:idx val="1"/>
              <c:layout>
                <c:manualLayout>
                  <c:x val="5.6584220234182837E-2"/>
                  <c:y val="5.472947074560969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16-47AD-83AF-439B382E915A}"/>
                </c:ext>
              </c:extLst>
            </c:dLbl>
            <c:dLbl>
              <c:idx val="2"/>
              <c:layout>
                <c:manualLayout>
                  <c:x val="4.781914669723196E-2"/>
                  <c:y val="6.007248898223371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E16-47AD-83AF-439B382E915A}"/>
                </c:ext>
              </c:extLst>
            </c:dLbl>
            <c:dLbl>
              <c:idx val="3"/>
              <c:layout>
                <c:manualLayout>
                  <c:x val="1.4877269327531108E-2"/>
                  <c:y val="5.1329441251377915E-2"/>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manualLayout>
                      <c:w val="6.1502944823812439E-2"/>
                      <c:h val="6.6244751360092113E-2"/>
                    </c:manualLayout>
                  </c15:layout>
                </c:ext>
                <c:ext xmlns:c16="http://schemas.microsoft.com/office/drawing/2014/chart" uri="{C3380CC4-5D6E-409C-BE32-E72D297353CC}">
                  <c16:uniqueId val="{00000003-CE16-47AD-83AF-439B382E915A}"/>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制造设备</c:v>
                </c:pt>
                <c:pt idx="1">
                  <c:v>测试设备</c:v>
                </c:pt>
                <c:pt idx="2">
                  <c:v>封装设备</c:v>
                </c:pt>
                <c:pt idx="3">
                  <c:v>其他设备</c:v>
                </c:pt>
              </c:strCache>
            </c:strRef>
          </c:cat>
          <c:val>
            <c:numRef>
              <c:f>Sheet1!$B$2:$B$5</c:f>
              <c:numCache>
                <c:formatCode>0%</c:formatCode>
                <c:ptCount val="4"/>
                <c:pt idx="0">
                  <c:v>0.78</c:v>
                </c:pt>
                <c:pt idx="1">
                  <c:v>0.1</c:v>
                </c:pt>
                <c:pt idx="2">
                  <c:v>7.0000000000000021E-2</c:v>
                </c:pt>
                <c:pt idx="3">
                  <c:v>0.05</c:v>
                </c:pt>
              </c:numCache>
            </c:numRef>
          </c:val>
          <c:extLst>
            <c:ext xmlns:c16="http://schemas.microsoft.com/office/drawing/2014/chart" uri="{C3380CC4-5D6E-409C-BE32-E72D297353CC}">
              <c16:uniqueId val="{00000004-CE16-47AD-83AF-439B382E915A}"/>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zero"/>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主要测试设备市场份额占比</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0-9731-4E9D-BB92-349947C8B0B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731-4E9D-BB92-349947C8B0BD}"/>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9731-4E9D-BB92-349947C8B0B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731-4E9D-BB92-349947C8B0BD}"/>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9731-4E9D-BB92-349947C8B0B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731-4E9D-BB92-349947C8B0BD}"/>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6-9731-4E9D-BB92-349947C8B0BD}"/>
              </c:ext>
            </c:extLst>
          </c:dPt>
          <c:dLbls>
            <c:dLbl>
              <c:idx val="0"/>
              <c:layout>
                <c:manualLayout>
                  <c:x val="-0.15332572638709921"/>
                  <c:y val="3.1244572178160007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9731-4E9D-BB92-349947C8B0BD}"/>
                </c:ext>
              </c:extLst>
            </c:dLbl>
            <c:dLbl>
              <c:idx val="1"/>
              <c:layout>
                <c:manualLayout>
                  <c:x val="5.7633852649285416E-2"/>
                  <c:y val="-0.1052422979669378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731-4E9D-BB92-349947C8B0BD}"/>
                </c:ext>
              </c:extLst>
            </c:dLbl>
            <c:dLbl>
              <c:idx val="2"/>
              <c:layout>
                <c:manualLayout>
                  <c:x val="6.2826520130443236E-2"/>
                  <c:y val="-7.605962153228303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731-4E9D-BB92-349947C8B0BD}"/>
                </c:ext>
              </c:extLst>
            </c:dLbl>
            <c:dLbl>
              <c:idx val="3"/>
              <c:layout>
                <c:manualLayout>
                  <c:x val="0.1223232381382565"/>
                  <c:y val="-3.288232900485300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731-4E9D-BB92-349947C8B0BD}"/>
                </c:ext>
              </c:extLst>
            </c:dLbl>
            <c:dLbl>
              <c:idx val="4"/>
              <c:layout>
                <c:manualLayout>
                  <c:x val="8.8733108864454138E-2"/>
                  <c:y val="0.1229269718400297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731-4E9D-BB92-349947C8B0BD}"/>
                </c:ext>
              </c:extLst>
            </c:dLbl>
            <c:dLbl>
              <c:idx val="5"/>
              <c:layout>
                <c:manualLayout>
                  <c:x val="2.4281706967244378E-2"/>
                  <c:y val="0.1002163502108147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731-4E9D-BB92-349947C8B0B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Sheet1!$A$2:$A$8</c:f>
              <c:strCache>
                <c:ptCount val="6"/>
                <c:pt idx="0">
                  <c:v>数字测试机</c:v>
                </c:pt>
                <c:pt idx="1">
                  <c:v>存储器测试机</c:v>
                </c:pt>
                <c:pt idx="2">
                  <c:v>模拟测试机</c:v>
                </c:pt>
                <c:pt idx="3">
                  <c:v>探针台</c:v>
                </c:pt>
                <c:pt idx="4">
                  <c:v>分选机</c:v>
                </c:pt>
                <c:pt idx="5">
                  <c:v>其他</c:v>
                </c:pt>
              </c:strCache>
            </c:strRef>
          </c:cat>
          <c:val>
            <c:numRef>
              <c:f>Sheet1!$B$2:$B$8</c:f>
              <c:numCache>
                <c:formatCode>0%</c:formatCode>
                <c:ptCount val="7"/>
                <c:pt idx="0">
                  <c:v>0.5</c:v>
                </c:pt>
                <c:pt idx="1">
                  <c:v>0.1</c:v>
                </c:pt>
                <c:pt idx="2">
                  <c:v>0.05</c:v>
                </c:pt>
                <c:pt idx="3">
                  <c:v>0.15000000000000002</c:v>
                </c:pt>
                <c:pt idx="4">
                  <c:v>0.15000000000000002</c:v>
                </c:pt>
                <c:pt idx="5">
                  <c:v>0.05</c:v>
                </c:pt>
              </c:numCache>
            </c:numRef>
          </c:val>
          <c:extLst>
            <c:ext xmlns:c16="http://schemas.microsoft.com/office/drawing/2014/chart" uri="{C3380CC4-5D6E-409C-BE32-E72D297353CC}">
              <c16:uniqueId val="{00000007-9731-4E9D-BB92-349947C8B0BD}"/>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6"/>
        <c:delete val="1"/>
      </c:legendEntry>
      <c:layout>
        <c:manualLayout>
          <c:xMode val="edge"/>
          <c:yMode val="edge"/>
          <c:x val="0.73344410805275151"/>
          <c:y val="0.37317262306302107"/>
          <c:w val="0.18948594724112075"/>
          <c:h val="0.3836321741351034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zero"/>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20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2000" b="0" i="0" u="none" strike="noStrike" baseline="0" dirty="0">
                <a:effectLst/>
              </a:rPr>
              <a:t>模拟测试仪产值占比</a:t>
            </a:r>
          </a:p>
        </c:rich>
      </c:tx>
      <c:layout>
        <c:manualLayout>
          <c:xMode val="edge"/>
          <c:yMode val="edge"/>
          <c:x val="0.29186814492998298"/>
          <c:y val="0.12614238514561199"/>
        </c:manualLayout>
      </c:layout>
      <c:overlay val="0"/>
      <c:spPr>
        <a:noFill/>
        <a:ln>
          <a:noFill/>
        </a:ln>
        <a:effectLst/>
      </c:spPr>
    </c:title>
    <c:autoTitleDeleted val="0"/>
    <c:plotArea>
      <c:layout>
        <c:manualLayout>
          <c:layoutTarget val="inner"/>
          <c:xMode val="edge"/>
          <c:yMode val="edge"/>
          <c:x val="9.3055555555555697E-2"/>
          <c:y val="0.25559018664333599"/>
          <c:w val="0.906944444444445"/>
          <c:h val="0.59182815689705404"/>
        </c:manualLayout>
      </c:layout>
      <c:pieChart>
        <c:varyColors val="1"/>
        <c:ser>
          <c:idx val="0"/>
          <c:order val="0"/>
          <c:dPt>
            <c:idx val="0"/>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01-7C6E-4664-B07E-A6F3BC123E69}"/>
              </c:ext>
            </c:extLst>
          </c:dPt>
          <c:dPt>
            <c:idx val="1"/>
            <c:bubble3D val="0"/>
            <c:spPr>
              <a:solidFill>
                <a:srgbClr val="C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3-7C6E-4664-B07E-A6F3BC123E69}"/>
              </c:ext>
            </c:extLst>
          </c:dPt>
          <c:dLbls>
            <c:dLbl>
              <c:idx val="0"/>
              <c:layout>
                <c:manualLayout>
                  <c:x val="-9.2441485888913197E-2"/>
                  <c:y val="-0.28686516715534099"/>
                </c:manualLayout>
              </c:layout>
              <c:spPr>
                <a:noFill/>
                <a:ln>
                  <a:noFill/>
                </a:ln>
                <a:effectLst/>
              </c:spPr>
              <c:txPr>
                <a:bodyPr rot="0" spcFirstLastPara="1" vertOverflow="ellipsis" vert="horz" wrap="square" lIns="38100" tIns="19050" rIns="38100" bIns="19050" anchor="ctr" anchorCtr="1">
                  <a:spAutoFit/>
                </a:bodyPr>
                <a:lstStyle/>
                <a:p>
                  <a:pPr>
                    <a:defRPr lang="zh-CN" sz="2000" b="1" i="0" u="none" strike="noStrike" kern="1200" baseline="0">
                      <a:solidFill>
                        <a:schemeClr val="bg1">
                          <a:lumMod val="95000"/>
                        </a:schemeClr>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6E-4664-B07E-A6F3BC123E69}"/>
                </c:ext>
              </c:extLst>
            </c:dLbl>
            <c:spPr>
              <a:noFill/>
              <a:ln>
                <a:noFill/>
              </a:ln>
              <a:effectLst/>
            </c:spPr>
            <c:txPr>
              <a:bodyPr rot="0" spcFirstLastPara="1" vertOverflow="ellipsis" vert="horz" wrap="square" lIns="38100" tIns="19050" rIns="38100" bIns="19050" anchor="ctr" anchorCtr="1">
                <a:spAutoFit/>
              </a:bodyPr>
              <a:lstStyle/>
              <a:p>
                <a:pPr>
                  <a:defRPr lang="zh-CN" sz="2000" b="1"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Sheet1!$D$96:$D$97</c:f>
              <c:strCache>
                <c:ptCount val="2"/>
                <c:pt idx="0">
                  <c:v>国产系统产值</c:v>
                </c:pt>
                <c:pt idx="1">
                  <c:v>国外系统产值</c:v>
                </c:pt>
              </c:strCache>
            </c:strRef>
          </c:cat>
          <c:val>
            <c:numRef>
              <c:f>Sheet1!$E$96:$E$97</c:f>
              <c:numCache>
                <c:formatCode>0%</c:formatCode>
                <c:ptCount val="2"/>
                <c:pt idx="0">
                  <c:v>0.85</c:v>
                </c:pt>
                <c:pt idx="1">
                  <c:v>0.15</c:v>
                </c:pt>
              </c:numCache>
            </c:numRef>
          </c:val>
          <c:extLst>
            <c:ext xmlns:c16="http://schemas.microsoft.com/office/drawing/2014/chart" uri="{C3380CC4-5D6E-409C-BE32-E72D297353CC}">
              <c16:uniqueId val="{00000004-7C6E-4664-B07E-A6F3BC123E6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800" b="1" i="0" u="none" strike="noStrike" kern="1200" baseline="0">
              <a:solidFill>
                <a:schemeClr val="tx2"/>
              </a:solidFill>
              <a:latin typeface="微软雅黑" panose="020B0503020204020204" pitchFamily="34" charset="-122"/>
              <a:ea typeface="微软雅黑" panose="020B0503020204020204" pitchFamily="34" charset="-122"/>
              <a:cs typeface="+mn-cs"/>
            </a:defRPr>
          </a:pPr>
          <a:endParaRPr lang="zh-CN"/>
        </a:p>
      </c:txPr>
    </c:legend>
    <c:plotVisOnly val="1"/>
    <c:dispBlanksAs val="zero"/>
    <c:showDLblsOverMax val="0"/>
  </c:chart>
  <c:spPr>
    <a:noFill/>
    <a:ln>
      <a:noFill/>
    </a:ln>
    <a:effectLst/>
  </c:spPr>
  <c:txPr>
    <a:bodyPr/>
    <a:lstStyle/>
    <a:p>
      <a:pPr>
        <a:defRPr lang="zh-CN"/>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A75E998C-2CFE-49C9-A8A4-557FC3DBBA3B}" type="datetimeFigureOut">
              <a:rPr lang="zh-CN" altLang="en-US"/>
              <a:t>2021/9/8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27996ECC-C642-4620-8CF3-C58BA9B6E1C8}" type="slidenum">
              <a:rPr lang="zh-CN" altLang="en-US"/>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ea typeface="+mn-ea"/>
              </a:defRPr>
            </a:lvl1pPr>
          </a:lstStyle>
          <a:p>
            <a:pPr>
              <a:defRPr/>
            </a:pPr>
            <a:fld id="{F2A453BE-E67F-447F-BF3D-83F144CEAF0F}" type="datetimeFigureOut">
              <a:rPr lang="zh-CN" altLang="en-US"/>
              <a:t>2021/9/8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57051274-3411-477E-8893-066DB7C75468}"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a:lnSpc>
                <a:spcPct val="150000"/>
              </a:lnSpc>
            </a:pPr>
            <a:r>
              <a:rPr lang="en-US" altLang="zh-CN" sz="1200" b="0" i="0" u="none" strike="noStrike" kern="1200" dirty="0">
                <a:solidFill>
                  <a:schemeClr val="tx1"/>
                </a:solidFill>
                <a:effectLst/>
                <a:latin typeface="Arial" charset="0"/>
                <a:ea typeface="+mn-ea"/>
                <a:cs typeface="+mn-cs"/>
              </a:rPr>
              <a:t>MOS</a:t>
            </a:r>
            <a:r>
              <a:rPr lang="zh-CN" altLang="en-US" sz="1200" b="0" i="0" u="none" strike="noStrike" kern="1200" dirty="0">
                <a:solidFill>
                  <a:schemeClr val="tx1"/>
                </a:solidFill>
                <a:effectLst/>
                <a:latin typeface="Arial" charset="0"/>
                <a:ea typeface="+mn-ea"/>
                <a:cs typeface="+mn-cs"/>
              </a:rPr>
              <a:t>（</a:t>
            </a:r>
            <a:r>
              <a:rPr lang="en-US" altLang="zh-CN" sz="1200" b="0" i="0" u="none" strike="noStrike" kern="1200" dirty="0">
                <a:solidFill>
                  <a:schemeClr val="tx1"/>
                </a:solidFill>
                <a:effectLst/>
                <a:latin typeface="Arial" charset="0"/>
                <a:ea typeface="+mn-ea"/>
                <a:cs typeface="+mn-cs"/>
              </a:rPr>
              <a:t>Metal-Oxide-Semiconductor</a:t>
            </a:r>
            <a:r>
              <a:rPr lang="zh-CN" altLang="en-US" sz="1200" b="0" i="0" u="none" strike="noStrike" kern="1200" dirty="0">
                <a:solidFill>
                  <a:schemeClr val="tx1"/>
                </a:solidFill>
                <a:effectLst/>
                <a:latin typeface="Arial" charset="0"/>
                <a:ea typeface="+mn-ea"/>
                <a:cs typeface="+mn-cs"/>
              </a:rPr>
              <a:t>）</a:t>
            </a:r>
            <a:endParaRPr lang="en-US" altLang="zh-CN" sz="1200" b="0" i="0" u="none" strike="noStrike" kern="1200" dirty="0">
              <a:solidFill>
                <a:schemeClr val="tx1"/>
              </a:solidFill>
              <a:effectLst/>
              <a:latin typeface="Arial" charset="0"/>
              <a:ea typeface="+mn-ea"/>
              <a:cs typeface="+mn-cs"/>
            </a:endParaRPr>
          </a:p>
          <a:p>
            <a:pPr>
              <a:lnSpc>
                <a:spcPct val="150000"/>
              </a:lnSpc>
            </a:pPr>
            <a:r>
              <a:rPr lang="en-US" altLang="zh-CN" sz="1200" b="0" i="0" u="none" strike="noStrike" kern="1200" dirty="0">
                <a:solidFill>
                  <a:schemeClr val="tx1"/>
                </a:solidFill>
                <a:effectLst/>
                <a:latin typeface="Arial" charset="0"/>
                <a:ea typeface="+mn-ea"/>
                <a:cs typeface="+mn-cs"/>
              </a:rPr>
              <a:t>IGBT(Insulated Gate Bipolar Transistor)</a:t>
            </a:r>
            <a:endParaRPr lang="en-US" altLang="zh-CN" sz="1400" dirty="0">
              <a:solidFill>
                <a:srgbClr val="0000CC"/>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B7A548-997E-485D-B970-E8933DD29FC6}"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35790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53</a:t>
            </a:fld>
            <a:endParaRPr lang="zh-CN" altLang="en-US"/>
          </a:p>
        </p:txBody>
      </p:sp>
    </p:spTree>
    <p:extLst>
      <p:ext uri="{BB962C8B-B14F-4D97-AF65-F5344CB8AC3E}">
        <p14:creationId xmlns:p14="http://schemas.microsoft.com/office/powerpoint/2010/main" val="65036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54</a:t>
            </a:fld>
            <a:endParaRPr lang="zh-CN" altLang="en-US"/>
          </a:p>
        </p:txBody>
      </p:sp>
    </p:spTree>
    <p:extLst>
      <p:ext uri="{BB962C8B-B14F-4D97-AF65-F5344CB8AC3E}">
        <p14:creationId xmlns:p14="http://schemas.microsoft.com/office/powerpoint/2010/main" val="316902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55</a:t>
            </a:fld>
            <a:endParaRPr lang="zh-CN" altLang="en-US"/>
          </a:p>
        </p:txBody>
      </p:sp>
    </p:spTree>
    <p:extLst>
      <p:ext uri="{BB962C8B-B14F-4D97-AF65-F5344CB8AC3E}">
        <p14:creationId xmlns:p14="http://schemas.microsoft.com/office/powerpoint/2010/main" val="234108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56</a:t>
            </a:fld>
            <a:endParaRPr lang="zh-CN" altLang="en-US"/>
          </a:p>
        </p:txBody>
      </p:sp>
    </p:spTree>
    <p:extLst>
      <p:ext uri="{BB962C8B-B14F-4D97-AF65-F5344CB8AC3E}">
        <p14:creationId xmlns:p14="http://schemas.microsoft.com/office/powerpoint/2010/main" val="140946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57</a:t>
            </a:fld>
            <a:endParaRPr lang="zh-CN" altLang="en-US"/>
          </a:p>
        </p:txBody>
      </p:sp>
    </p:spTree>
    <p:extLst>
      <p:ext uri="{BB962C8B-B14F-4D97-AF65-F5344CB8AC3E}">
        <p14:creationId xmlns:p14="http://schemas.microsoft.com/office/powerpoint/2010/main" val="639507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58</a:t>
            </a:fld>
            <a:endParaRPr lang="zh-CN" altLang="en-US"/>
          </a:p>
        </p:txBody>
      </p:sp>
    </p:spTree>
    <p:extLst>
      <p:ext uri="{BB962C8B-B14F-4D97-AF65-F5344CB8AC3E}">
        <p14:creationId xmlns:p14="http://schemas.microsoft.com/office/powerpoint/2010/main" val="221192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59</a:t>
            </a:fld>
            <a:endParaRPr lang="zh-CN" altLang="en-US"/>
          </a:p>
        </p:txBody>
      </p:sp>
    </p:spTree>
    <p:extLst>
      <p:ext uri="{BB962C8B-B14F-4D97-AF65-F5344CB8AC3E}">
        <p14:creationId xmlns:p14="http://schemas.microsoft.com/office/powerpoint/2010/main" val="304060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60</a:t>
            </a:fld>
            <a:endParaRPr lang="zh-CN" altLang="en-US"/>
          </a:p>
        </p:txBody>
      </p:sp>
    </p:spTree>
    <p:extLst>
      <p:ext uri="{BB962C8B-B14F-4D97-AF65-F5344CB8AC3E}">
        <p14:creationId xmlns:p14="http://schemas.microsoft.com/office/powerpoint/2010/main" val="259137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61</a:t>
            </a:fld>
            <a:endParaRPr lang="zh-CN" altLang="en-US"/>
          </a:p>
        </p:txBody>
      </p:sp>
    </p:spTree>
    <p:extLst>
      <p:ext uri="{BB962C8B-B14F-4D97-AF65-F5344CB8AC3E}">
        <p14:creationId xmlns:p14="http://schemas.microsoft.com/office/powerpoint/2010/main" val="78470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62</a:t>
            </a:fld>
            <a:endParaRPr lang="zh-CN" altLang="en-US"/>
          </a:p>
        </p:txBody>
      </p:sp>
    </p:spTree>
    <p:extLst>
      <p:ext uri="{BB962C8B-B14F-4D97-AF65-F5344CB8AC3E}">
        <p14:creationId xmlns:p14="http://schemas.microsoft.com/office/powerpoint/2010/main" val="27657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63</a:t>
            </a:fld>
            <a:endParaRPr lang="zh-CN" altLang="en-US"/>
          </a:p>
        </p:txBody>
      </p:sp>
    </p:spTree>
    <p:extLst>
      <p:ext uri="{BB962C8B-B14F-4D97-AF65-F5344CB8AC3E}">
        <p14:creationId xmlns:p14="http://schemas.microsoft.com/office/powerpoint/2010/main" val="3555233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64</a:t>
            </a:fld>
            <a:endParaRPr lang="zh-CN" altLang="en-US"/>
          </a:p>
        </p:txBody>
      </p:sp>
    </p:spTree>
    <p:extLst>
      <p:ext uri="{BB962C8B-B14F-4D97-AF65-F5344CB8AC3E}">
        <p14:creationId xmlns:p14="http://schemas.microsoft.com/office/powerpoint/2010/main" val="4079188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66</a:t>
            </a:fld>
            <a:endParaRPr lang="zh-CN" altLang="en-US"/>
          </a:p>
        </p:txBody>
      </p:sp>
    </p:spTree>
    <p:extLst>
      <p:ext uri="{BB962C8B-B14F-4D97-AF65-F5344CB8AC3E}">
        <p14:creationId xmlns:p14="http://schemas.microsoft.com/office/powerpoint/2010/main" val="1181595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pPr>
              <a:lnSpc>
                <a:spcPct val="150000"/>
              </a:lnSpc>
            </a:pPr>
            <a:r>
              <a:rPr lang="en-US" altLang="zh-CN" sz="1200" b="0" i="0" u="none" strike="noStrike" kern="1200" dirty="0">
                <a:solidFill>
                  <a:schemeClr val="tx1"/>
                </a:solidFill>
                <a:effectLst/>
                <a:latin typeface="Arial" charset="0"/>
                <a:ea typeface="+mn-ea"/>
                <a:cs typeface="+mn-cs"/>
              </a:rPr>
              <a:t>MOS</a:t>
            </a:r>
            <a:r>
              <a:rPr lang="zh-CN" altLang="en-US" sz="1200" b="0" i="0" u="none" strike="noStrike" kern="1200" dirty="0">
                <a:solidFill>
                  <a:schemeClr val="tx1"/>
                </a:solidFill>
                <a:effectLst/>
                <a:latin typeface="Arial" charset="0"/>
                <a:ea typeface="+mn-ea"/>
                <a:cs typeface="+mn-cs"/>
              </a:rPr>
              <a:t>（</a:t>
            </a:r>
            <a:r>
              <a:rPr lang="en-US" altLang="zh-CN" sz="1200" b="0" i="0" u="none" strike="noStrike" kern="1200" dirty="0">
                <a:solidFill>
                  <a:schemeClr val="tx1"/>
                </a:solidFill>
                <a:effectLst/>
                <a:latin typeface="Arial" charset="0"/>
                <a:ea typeface="+mn-ea"/>
                <a:cs typeface="+mn-cs"/>
              </a:rPr>
              <a:t>Metal-Oxide-Semiconductor</a:t>
            </a:r>
            <a:r>
              <a:rPr lang="zh-CN" altLang="en-US" sz="1200" b="0" i="0" u="none" strike="noStrike" kern="1200" dirty="0">
                <a:solidFill>
                  <a:schemeClr val="tx1"/>
                </a:solidFill>
                <a:effectLst/>
                <a:latin typeface="Arial" charset="0"/>
                <a:ea typeface="+mn-ea"/>
                <a:cs typeface="+mn-cs"/>
              </a:rPr>
              <a:t>）</a:t>
            </a:r>
            <a:endParaRPr lang="en-US" altLang="zh-CN" sz="1200" b="0" i="0" u="none" strike="noStrike" kern="1200" dirty="0">
              <a:solidFill>
                <a:schemeClr val="tx1"/>
              </a:solidFill>
              <a:effectLst/>
              <a:latin typeface="Arial" charset="0"/>
              <a:ea typeface="+mn-ea"/>
              <a:cs typeface="+mn-cs"/>
            </a:endParaRPr>
          </a:p>
          <a:p>
            <a:pPr>
              <a:lnSpc>
                <a:spcPct val="150000"/>
              </a:lnSpc>
            </a:pPr>
            <a:r>
              <a:rPr lang="en-US" altLang="zh-CN" sz="1200" b="0" i="0" u="none" strike="noStrike" kern="1200" dirty="0">
                <a:solidFill>
                  <a:schemeClr val="tx1"/>
                </a:solidFill>
                <a:effectLst/>
                <a:latin typeface="Arial" charset="0"/>
                <a:ea typeface="+mn-ea"/>
                <a:cs typeface="+mn-cs"/>
              </a:rPr>
              <a:t>IGBT(Insulated Gate Bipolar Transistor)</a:t>
            </a:r>
            <a:endParaRPr lang="en-US" altLang="zh-CN" sz="1400" dirty="0">
              <a:solidFill>
                <a:srgbClr val="0000CC"/>
              </a:solidFill>
              <a:latin typeface="微软雅黑" pitchFamily="34" charset="-122"/>
              <a:ea typeface="微软雅黑" pitchFamily="34" charset="-122"/>
            </a:endParaRPr>
          </a:p>
        </p:txBody>
      </p:sp>
      <p:sp>
        <p:nvSpPr>
          <p:cNvPr id="4" name="页脚占位符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B7A548-997E-485D-B970-E8933DD29FC6}" type="slidenum">
              <a:rPr kumimoji="0" lang="zh-CN" altLang="en-US"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409056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7051274-3411-477E-8893-066DB7C75468}" type="slidenum">
              <a:rPr lang="zh-CN" altLang="en-US" smtClean="0"/>
              <a:t>99</a:t>
            </a:fld>
            <a:endParaRPr lang="en-US" altLang="zh-CN"/>
          </a:p>
        </p:txBody>
      </p:sp>
    </p:spTree>
    <p:extLst>
      <p:ext uri="{BB962C8B-B14F-4D97-AF65-F5344CB8AC3E}">
        <p14:creationId xmlns:p14="http://schemas.microsoft.com/office/powerpoint/2010/main" val="128654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4133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5960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5732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a:t>
            </a:r>
            <a:r>
              <a:rPr lang="zh-CN" altLang="en-US"/>
              <a:t>） 随着中国制造</a:t>
            </a:r>
            <a:r>
              <a:rPr lang="en-US" altLang="zh-CN"/>
              <a:t>2025</a:t>
            </a:r>
            <a:r>
              <a:rPr lang="zh-CN" altLang="en-US"/>
              <a:t>、互联网</a:t>
            </a:r>
            <a:r>
              <a:rPr lang="en-US" altLang="zh-CN"/>
              <a:t>+</a:t>
            </a:r>
            <a:r>
              <a:rPr lang="zh-CN" altLang="en-US"/>
              <a:t>行动指导意见等一系列国家战略的持续深入实施，集成电路产业快速发展。</a:t>
            </a:r>
            <a:endParaRPr lang="en-US" altLang="zh-CN"/>
          </a:p>
          <a:p>
            <a:r>
              <a:rPr lang="en-US" altLang="zh-CN" b="1">
                <a:solidFill>
                  <a:srgbClr val="000000"/>
                </a:solidFill>
                <a:latin typeface="微软雅黑" panose="020B0503020204020204" pitchFamily="34" charset="-122"/>
                <a:ea typeface="微软雅黑" panose="020B0503020204020204" pitchFamily="34" charset="-122"/>
                <a:cs typeface="Calibri" panose="020F0502020204030204" charset="0"/>
              </a:rPr>
              <a:t>2016</a:t>
            </a:r>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年国外进口集成电路金额达到</a:t>
            </a:r>
            <a:r>
              <a:rPr lang="en-US" altLang="zh-CN" b="1">
                <a:solidFill>
                  <a:srgbClr val="FF0000"/>
                </a:solidFill>
                <a:latin typeface="微软雅黑" panose="020B0503020204020204" pitchFamily="34" charset="-122"/>
                <a:ea typeface="微软雅黑" panose="020B0503020204020204" pitchFamily="34" charset="-122"/>
                <a:cs typeface="Calibri" panose="020F0502020204030204" charset="0"/>
              </a:rPr>
              <a:t>2271</a:t>
            </a:r>
            <a:r>
              <a:rPr lang="zh-CN" altLang="en-US" b="1">
                <a:solidFill>
                  <a:srgbClr val="FF0000"/>
                </a:solidFill>
                <a:latin typeface="微软雅黑" panose="020B0503020204020204" pitchFamily="34" charset="-122"/>
                <a:ea typeface="微软雅黑" panose="020B0503020204020204" pitchFamily="34" charset="-122"/>
                <a:cs typeface="Calibri" panose="020F0502020204030204" charset="0"/>
              </a:rPr>
              <a:t>亿美元</a:t>
            </a:r>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a:t>
            </a:r>
            <a:endParaRPr lang="en-US" altLang="zh-CN" b="1">
              <a:solidFill>
                <a:srgbClr val="000000"/>
              </a:solidFill>
              <a:latin typeface="微软雅黑" panose="020B0503020204020204" pitchFamily="34" charset="-122"/>
              <a:ea typeface="微软雅黑" panose="020B0503020204020204" pitchFamily="34" charset="-122"/>
              <a:cs typeface="Calibri" panose="020F0502020204030204" charset="0"/>
            </a:endParaRPr>
          </a:p>
          <a:p>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国产集成电路销售额达到</a:t>
            </a:r>
            <a:r>
              <a:rPr lang="en-US" altLang="zh-CN" b="1">
                <a:solidFill>
                  <a:srgbClr val="FF0000"/>
                </a:solidFill>
                <a:latin typeface="微软雅黑" panose="020B0503020204020204" pitchFamily="34" charset="-122"/>
                <a:ea typeface="微软雅黑" panose="020B0503020204020204" pitchFamily="34" charset="-122"/>
                <a:cs typeface="Calibri" panose="020F0502020204030204" charset="0"/>
              </a:rPr>
              <a:t>4335</a:t>
            </a:r>
            <a:r>
              <a:rPr lang="zh-CN" altLang="en-US" b="1">
                <a:solidFill>
                  <a:srgbClr val="FF0000"/>
                </a:solidFill>
                <a:latin typeface="微软雅黑" panose="020B0503020204020204" pitchFamily="34" charset="-122"/>
                <a:ea typeface="微软雅黑" panose="020B0503020204020204" pitchFamily="34" charset="-122"/>
                <a:cs typeface="Calibri" panose="020F0502020204030204" charset="0"/>
              </a:rPr>
              <a:t>亿元人民币</a:t>
            </a:r>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，且每年以</a:t>
            </a:r>
            <a:r>
              <a:rPr lang="en-US" altLang="zh-CN" b="1">
                <a:solidFill>
                  <a:srgbClr val="FF0000"/>
                </a:solidFill>
                <a:latin typeface="微软雅黑" panose="020B0503020204020204" pitchFamily="34" charset="-122"/>
                <a:ea typeface="微软雅黑" panose="020B0503020204020204" pitchFamily="34" charset="-122"/>
                <a:cs typeface="Calibri" panose="020F0502020204030204" charset="0"/>
              </a:rPr>
              <a:t>20%</a:t>
            </a:r>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左右速率增长，</a:t>
            </a:r>
            <a:endParaRPr lang="en-US" altLang="zh-CN" b="1">
              <a:solidFill>
                <a:srgbClr val="000000"/>
              </a:solidFill>
              <a:latin typeface="微软雅黑" panose="020B0503020204020204" pitchFamily="34" charset="-122"/>
              <a:ea typeface="微软雅黑" panose="020B0503020204020204" pitchFamily="34" charset="-122"/>
              <a:cs typeface="Calibri" panose="020F0502020204030204" charset="0"/>
            </a:endParaRPr>
          </a:p>
          <a:p>
            <a:r>
              <a:rPr lang="zh-CN" altLang="en-US" b="1">
                <a:solidFill>
                  <a:srgbClr val="000000"/>
                </a:solidFill>
                <a:latin typeface="微软雅黑" panose="020B0503020204020204" pitchFamily="34" charset="-122"/>
                <a:ea typeface="微软雅黑" panose="020B0503020204020204" pitchFamily="34" charset="-122"/>
                <a:cs typeface="Calibri" panose="020F0502020204030204" charset="0"/>
              </a:rPr>
              <a:t>对测试系统需求量巨大。</a:t>
            </a:r>
            <a:endParaRPr lang="en-US" altLang="zh-CN" b="1">
              <a:solidFill>
                <a:srgbClr val="000000"/>
              </a:solidFill>
              <a:latin typeface="微软雅黑" panose="020B0503020204020204" pitchFamily="34" charset="-122"/>
              <a:ea typeface="微软雅黑" panose="020B0503020204020204" pitchFamily="34" charset="-122"/>
              <a:cs typeface="Calibri" panose="020F0502020204030204" charset="0"/>
            </a:endParaRPr>
          </a:p>
          <a:p>
            <a:r>
              <a:rPr lang="en-US" altLang="zh-CN"/>
              <a:t>2</a:t>
            </a:r>
            <a:r>
              <a:rPr lang="zh-CN" altLang="en-US"/>
              <a:t>）在数字和数模混合测试系统方面，</a:t>
            </a:r>
            <a:endParaRPr lang="en-US" altLang="zh-CN"/>
          </a:p>
          <a:p>
            <a:r>
              <a:rPr lang="zh-CN" altLang="en-US"/>
              <a:t>国产率低，严重制约</a:t>
            </a:r>
            <a:r>
              <a:rPr lang="en-US" altLang="zh-CN"/>
              <a:t>IC</a:t>
            </a:r>
            <a:r>
              <a:rPr lang="zh-CN" altLang="en-US"/>
              <a:t>产业发展</a:t>
            </a:r>
            <a:endParaRPr lang="en-US" altLang="zh-CN"/>
          </a:p>
          <a:p>
            <a:endParaRPr lang="en-US" altLang="zh-CN"/>
          </a:p>
          <a:p>
            <a:endParaRPr lang="zh-CN" altLang="en-US"/>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eaLnBrk="1" hangingPunct="1"/>
            <a:fld id="{C0946926-0B8A-48AF-9C76-FF3F933D4C2A}" type="slidenum">
              <a:rPr lang="zh-CN" altLang="en-US" sz="1200" b="0" smtClean="0">
                <a:solidFill>
                  <a:srgbClr val="000000"/>
                </a:solidFill>
                <a:latin typeface="Calibri" panose="020F0502020204030204" charset="0"/>
              </a:rPr>
              <a:t>30</a:t>
            </a:fld>
            <a:endParaRPr lang="zh-CN" altLang="en-US" sz="1200" b="0">
              <a:solidFill>
                <a:srgbClr val="000000"/>
              </a:solidFill>
              <a:latin typeface="Calibri" panose="020F050202020403020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在模拟测试系统方面，</a:t>
            </a:r>
            <a:endParaRPr lang="en-US" altLang="zh-CN"/>
          </a:p>
          <a:p>
            <a:r>
              <a:rPr lang="zh-CN" altLang="en-US"/>
              <a:t>虽有一定占比，但均为专用测试设备，不能满足高端芯片测试需求</a:t>
            </a: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fld id="{E08E5326-72D5-4946-84BD-BB8E7F51940A}" type="slidenum">
              <a:rPr lang="zh-CN" altLang="en-US" sz="1200" b="0" smtClean="0"/>
              <a:t>31</a:t>
            </a:fld>
            <a:endParaRPr lang="zh-CN" alt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34</a:t>
            </a:fld>
            <a:endParaRPr lang="zh-CN" altLang="en-US"/>
          </a:p>
        </p:txBody>
      </p:sp>
    </p:spTree>
    <p:extLst>
      <p:ext uri="{BB962C8B-B14F-4D97-AF65-F5344CB8AC3E}">
        <p14:creationId xmlns:p14="http://schemas.microsoft.com/office/powerpoint/2010/main" val="263294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52</a:t>
            </a:fld>
            <a:endParaRPr lang="zh-CN" altLang="en-US"/>
          </a:p>
        </p:txBody>
      </p:sp>
    </p:spTree>
    <p:extLst>
      <p:ext uri="{BB962C8B-B14F-4D97-AF65-F5344CB8AC3E}">
        <p14:creationId xmlns:p14="http://schemas.microsoft.com/office/powerpoint/2010/main" val="1401900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8644032" y="6537343"/>
            <a:ext cx="499976" cy="320675"/>
          </a:xfrm>
          <a:prstGeom prst="rect">
            <a:avLst/>
          </a:prstGeom>
          <a:noFill/>
          <a:ln>
            <a:noFill/>
          </a:ln>
        </p:spPr>
        <p:txBody>
          <a:bodyPr/>
          <a:lstStyle>
            <a:lvl1pPr algn="ctr">
              <a:defRPr sz="1400">
                <a:solidFill>
                  <a:schemeClr val="tx2"/>
                </a:solidFill>
                <a:latin typeface="微软雅黑" pitchFamily="34" charset="-122"/>
                <a:ea typeface="微软雅黑" pitchFamily="34" charset="-122"/>
              </a:defRPr>
            </a:lvl1pPr>
          </a:lstStyle>
          <a:p>
            <a:pPr>
              <a:defRPr/>
            </a:pPr>
            <a:fld id="{51BE6D91-5D36-49DA-B592-23136BFC6F88}" type="slidenum">
              <a:rPr lang="zh-CN" altLang="en-US" sz="788" smtClean="0"/>
              <a:pPr>
                <a:defRPr/>
              </a:pPr>
              <a:t>‹#›</a:t>
            </a:fld>
            <a:endParaRPr lang="zh-CN" altLang="en-US" sz="788" dirty="0"/>
          </a:p>
        </p:txBody>
      </p:sp>
    </p:spTree>
    <p:extLst>
      <p:ext uri="{BB962C8B-B14F-4D97-AF65-F5344CB8AC3E}">
        <p14:creationId xmlns:p14="http://schemas.microsoft.com/office/powerpoint/2010/main" val="396417258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spd="slow">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4"/>
          <p:cNvSpPr>
            <a:spLocks noGrp="1" noChangeArrowheads="1"/>
          </p:cNvSpPr>
          <p:nvPr>
            <p:ph type="body" idx="1"/>
          </p:nvPr>
        </p:nvSpPr>
        <p:spPr bwMode="auto">
          <a:xfrm>
            <a:off x="827088" y="1843088"/>
            <a:ext cx="75612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2052" name="Rectangle 4"/>
          <p:cNvSpPr>
            <a:spLocks noGrp="1" noChangeArrowheads="1"/>
          </p:cNvSpPr>
          <p:nvPr>
            <p:ph type="body" idx="1"/>
          </p:nvPr>
        </p:nvSpPr>
        <p:spPr bwMode="auto">
          <a:xfrm>
            <a:off x="827088" y="1843088"/>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5.xml"/><Relationship Id="rId6" Type="http://schemas.openxmlformats.org/officeDocument/2006/relationships/image" Target="../media/image51.png"/><Relationship Id="rId5" Type="http://schemas.openxmlformats.org/officeDocument/2006/relationships/notesSlide" Target="../notesSlides/notesSlide23.xml"/><Relationship Id="rId4"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2.png"/><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idx="4294967295"/>
          </p:nvPr>
        </p:nvSpPr>
        <p:spPr>
          <a:xfrm>
            <a:off x="276511" y="1727593"/>
            <a:ext cx="8713787" cy="1656185"/>
          </a:xfrm>
        </p:spPr>
        <p:txBody>
          <a:bodyPr/>
          <a:lstStyle/>
          <a:p>
            <a:pPr algn="ctr" eaLnBrk="1" hangingPunct="1">
              <a:lnSpc>
                <a:spcPct val="150000"/>
              </a:lnSpc>
            </a:pPr>
            <a:r>
              <a:rPr lang="zh-CN" altLang="en-US" sz="3600" dirty="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电子科技大学</a:t>
            </a:r>
            <a:br>
              <a:rPr lang="en-US" altLang="zh-CN" sz="2400" dirty="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br>
            <a:r>
              <a:rPr lang="zh-CN" altLang="en-US" sz="3600" dirty="0">
                <a:solidFill>
                  <a:srgbClr val="002060"/>
                </a:solidFill>
                <a:latin typeface="Times New Roman" panose="02020603050405020304" pitchFamily="18" charset="0"/>
                <a:ea typeface="华文行楷" panose="02010800040101010101" pitchFamily="2" charset="-122"/>
                <a:cs typeface="Times New Roman" panose="02020603050405020304" pitchFamily="18" charset="0"/>
              </a:rPr>
              <a:t>集成电路测试技术研究室</a:t>
            </a:r>
          </a:p>
        </p:txBody>
      </p:sp>
      <p:pic>
        <p:nvPicPr>
          <p:cNvPr id="410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325" y="4724400"/>
            <a:ext cx="30654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4560888"/>
            <a:ext cx="229711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bwMode="auto">
          <a:xfrm>
            <a:off x="1043608" y="3635727"/>
            <a:ext cx="684053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spcAft>
                <a:spcPct val="50000"/>
              </a:spcAft>
              <a:buClr>
                <a:srgbClr val="FF66FF"/>
              </a:buClr>
              <a:defRPr/>
            </a:pPr>
            <a:r>
              <a:rPr lang="zh-CN" altLang="en-US" sz="3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戴志坚</a:t>
            </a:r>
          </a:p>
        </p:txBody>
      </p:sp>
      <p:sp>
        <p:nvSpPr>
          <p:cNvPr id="7" name="标题 1"/>
          <p:cNvSpPr txBox="1"/>
          <p:nvPr/>
        </p:nvSpPr>
        <p:spPr bwMode="auto">
          <a:xfrm>
            <a:off x="539552" y="334878"/>
            <a:ext cx="8715375" cy="155679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algn="ctr" eaLnBrk="1" hangingPunct="1">
              <a:defRPr/>
            </a:pPr>
            <a:r>
              <a:rPr lang="zh-CN" altLang="en-US" sz="6000" kern="0" dirty="0">
                <a:solidFill>
                  <a:srgbClr val="990000"/>
                </a:solidFill>
                <a:effectLst>
                  <a:outerShdw blurRad="38100" dist="38100" dir="2700000" algn="tl">
                    <a:srgbClr val="C0C0C0"/>
                  </a:outerShdw>
                </a:effectLst>
                <a:ea typeface="华文行楷" panose="02010800040101010101" pitchFamily="2" charset="-122"/>
              </a:rPr>
              <a:t>混合集成电路测试技术</a:t>
            </a:r>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190" y="4596161"/>
            <a:ext cx="2576538" cy="219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rPr>
              <a:t>集成电路的发展史</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980728"/>
            <a:ext cx="7992888" cy="5778642"/>
          </a:xfrm>
          <a:prstGeom prst="rect">
            <a:avLst/>
          </a:prstGeom>
        </p:spPr>
      </p:pic>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95536" y="691373"/>
            <a:ext cx="4629886" cy="6145691"/>
          </a:xfrm>
          <a:prstGeom prst="rect">
            <a:avLst/>
          </a:prstGeom>
        </p:spPr>
      </p:pic>
      <p:pic>
        <p:nvPicPr>
          <p:cNvPr id="4" name="图片 3"/>
          <p:cNvPicPr>
            <a:picLocks noChangeAspect="1"/>
          </p:cNvPicPr>
          <p:nvPr/>
        </p:nvPicPr>
        <p:blipFill>
          <a:blip r:embed="rId3"/>
          <a:stretch>
            <a:fillRect/>
          </a:stretch>
        </p:blipFill>
        <p:spPr>
          <a:xfrm>
            <a:off x="5102834" y="691373"/>
            <a:ext cx="4059089" cy="6122002"/>
          </a:xfrm>
          <a:prstGeom prst="rect">
            <a:avLst/>
          </a:prstGeom>
        </p:spPr>
      </p:pic>
      <p:sp>
        <p:nvSpPr>
          <p:cNvPr id="9" name="Rectangle 2"/>
          <p:cNvSpPr>
            <a:spLocks noChangeArrowheads="1"/>
          </p:cNvSpPr>
          <p:nvPr/>
        </p:nvSpPr>
        <p:spPr bwMode="auto">
          <a:xfrm>
            <a:off x="3644786" y="49089"/>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rPr>
              <a:t>集成电路的发展史</a:t>
            </a:r>
          </a:p>
        </p:txBody>
      </p:sp>
    </p:spTree>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sym typeface="+mn-ea"/>
              </a:rPr>
              <a:t>集成电路的发展史</a:t>
            </a:r>
            <a:endParaRPr lang="zh-CN" altLang="en-US" dirty="0">
              <a:solidFill>
                <a:srgbClr val="99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8340E9E-F7BF-442C-A4D8-450BB03BB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84" y="1237464"/>
            <a:ext cx="8687220" cy="5291863"/>
          </a:xfrm>
          <a:prstGeom prst="rect">
            <a:avLst/>
          </a:prstGeom>
        </p:spPr>
      </p:pic>
      <p:pic>
        <p:nvPicPr>
          <p:cNvPr id="7" name="Picture 6">
            <a:extLst>
              <a:ext uri="{FF2B5EF4-FFF2-40B4-BE49-F238E27FC236}">
                <a16:creationId xmlns:a16="http://schemas.microsoft.com/office/drawing/2014/main" id="{5114374F-55C2-439E-9676-5D64E47A2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84" y="1237464"/>
            <a:ext cx="8785749" cy="542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sym typeface="+mn-ea"/>
              </a:rPr>
              <a:t>集成电路的发展史</a:t>
            </a:r>
            <a:endParaRPr lang="zh-CN" altLang="en-US" dirty="0">
              <a:solidFill>
                <a:srgbClr val="99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412776"/>
            <a:ext cx="8802686" cy="299650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4652022"/>
            <a:ext cx="2452773" cy="216024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35" y="4594349"/>
            <a:ext cx="3000706" cy="2217913"/>
          </a:xfrm>
          <a:prstGeom prst="rect">
            <a:avLst/>
          </a:prstGeom>
        </p:spPr>
      </p:pic>
    </p:spTree>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集成电路设计-新思">
            <a:hlinkClick r:id="" action="ppaction://media"/>
            <a:extLst>
              <a:ext uri="{FF2B5EF4-FFF2-40B4-BE49-F238E27FC236}">
                <a16:creationId xmlns:a16="http://schemas.microsoft.com/office/drawing/2014/main" id="{E7CE7A09-F08E-4AFE-A690-CB7579FF18AE}"/>
              </a:ext>
            </a:extLst>
          </p:cNvPr>
          <p:cNvPicPr>
            <a:picLocks noChangeAspect="1"/>
          </p:cNvPicPr>
          <p:nvPr>
            <a:videoFile r:link="rId3"/>
            <p:extLst>
              <p:ext uri="{DAA4B4D4-6D71-4841-9C94-3DE7FCFB9230}">
                <p14:media xmlns:p14="http://schemas.microsoft.com/office/powerpoint/2010/main" r:embed="rId2"/>
              </p:ext>
            </p:extLst>
          </p:nvPr>
        </p:nvPicPr>
        <p:blipFill>
          <a:blip r:embed="rId6" cstate="print"/>
          <a:stretch>
            <a:fillRect/>
          </a:stretch>
        </p:blipFill>
        <p:spPr>
          <a:xfrm>
            <a:off x="179511" y="764704"/>
            <a:ext cx="8948673" cy="5472608"/>
          </a:xfrm>
          <a:prstGeom prst="rect">
            <a:avLst/>
          </a:prstGeom>
        </p:spPr>
      </p:pic>
    </p:spTree>
    <p:custDataLst>
      <p:tags r:id="rId1"/>
    </p:custDataLst>
    <p:extLst>
      <p:ext uri="{BB962C8B-B14F-4D97-AF65-F5344CB8AC3E}">
        <p14:creationId xmlns:p14="http://schemas.microsoft.com/office/powerpoint/2010/main" val="268581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688" y="476672"/>
            <a:ext cx="7380312" cy="654596"/>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1.1.2 </a:t>
            </a:r>
            <a:r>
              <a:rPr lang="zh-CN" altLang="en-US" sz="3200" dirty="0">
                <a:solidFill>
                  <a:srgbClr val="993300"/>
                </a:solidFill>
                <a:latin typeface="微软雅黑" panose="020B0503020204020204" pitchFamily="34" charset="-122"/>
                <a:ea typeface="微软雅黑" panose="020B0503020204020204" pitchFamily="34" charset="-122"/>
              </a:rPr>
              <a:t>集成电路行业的发展现状</a:t>
            </a:r>
          </a:p>
        </p:txBody>
      </p:sp>
      <p:sp>
        <p:nvSpPr>
          <p:cNvPr id="5" name="矩形 4">
            <a:extLst>
              <a:ext uri="{FF2B5EF4-FFF2-40B4-BE49-F238E27FC236}">
                <a16:creationId xmlns:a16="http://schemas.microsoft.com/office/drawing/2014/main" id="{DD329F4A-6A0F-49AB-96E7-765668DF8D71}"/>
              </a:ext>
            </a:extLst>
          </p:cNvPr>
          <p:cNvSpPr/>
          <p:nvPr/>
        </p:nvSpPr>
        <p:spPr>
          <a:xfrm>
            <a:off x="251520" y="1196753"/>
            <a:ext cx="8712968" cy="1667764"/>
          </a:xfrm>
          <a:prstGeom prst="rect">
            <a:avLst/>
          </a:prstGeom>
        </p:spPr>
        <p:txBody>
          <a:bodyPr wrap="square">
            <a:spAutoFit/>
          </a:bodyPr>
          <a:lstStyle/>
          <a:p>
            <a:pPr>
              <a:lnSpc>
                <a:spcPct val="150000"/>
              </a:lnSpc>
              <a:defRPr/>
            </a:pPr>
            <a:r>
              <a:rPr lang="zh-CN" altLang="en-US" sz="2400" b="1" dirty="0">
                <a:latin typeface="黑体" panose="02010609060101010101" pitchFamily="49" charset="-122"/>
                <a:ea typeface="黑体" panose="02010609060101010101" pitchFamily="49" charset="-122"/>
              </a:rPr>
              <a:t>根据中国半导体行业协会统计，中国集成电路行业</a:t>
            </a:r>
            <a:r>
              <a:rPr lang="en-US" altLang="zh-CN" sz="2400" b="1" dirty="0">
                <a:latin typeface="黑体" panose="02010609060101010101" pitchFamily="49" charset="-122"/>
                <a:ea typeface="黑体" panose="02010609060101010101" pitchFamily="49" charset="-122"/>
              </a:rPr>
              <a:t>2019</a:t>
            </a:r>
            <a:r>
              <a:rPr lang="zh-CN" altLang="en-US" sz="2400" b="1" dirty="0">
                <a:latin typeface="黑体" panose="02010609060101010101" pitchFamily="49" charset="-122"/>
                <a:ea typeface="黑体" panose="02010609060101010101" pitchFamily="49" charset="-122"/>
              </a:rPr>
              <a:t>年实现销售收入为</a:t>
            </a:r>
            <a:r>
              <a:rPr lang="en-US" altLang="zh-CN" sz="2400" b="1" dirty="0">
                <a:latin typeface="黑体" panose="02010609060101010101" pitchFamily="49" charset="-122"/>
                <a:ea typeface="黑体" panose="02010609060101010101" pitchFamily="49" charset="-122"/>
              </a:rPr>
              <a:t>7562.30</a:t>
            </a:r>
            <a:r>
              <a:rPr lang="zh-CN" altLang="en-US" sz="2400" b="1" dirty="0">
                <a:latin typeface="黑体" panose="02010609060101010101" pitchFamily="49" charset="-122"/>
                <a:ea typeface="黑体" panose="02010609060101010101" pitchFamily="49" charset="-122"/>
              </a:rPr>
              <a:t>亿元，同比增长</a:t>
            </a:r>
            <a:r>
              <a:rPr lang="en-US" altLang="zh-CN" sz="2400" b="1" dirty="0">
                <a:latin typeface="黑体" panose="02010609060101010101" pitchFamily="49" charset="-122"/>
                <a:ea typeface="黑体" panose="02010609060101010101" pitchFamily="49" charset="-122"/>
              </a:rPr>
              <a:t>15.77%</a:t>
            </a:r>
            <a:r>
              <a:rPr lang="zh-CN" altLang="en-US" sz="2400" b="1" dirty="0">
                <a:latin typeface="黑体" panose="02010609060101010101" pitchFamily="49" charset="-122"/>
                <a:ea typeface="黑体" panose="02010609060101010101" pitchFamily="49" charset="-122"/>
              </a:rPr>
              <a:t>。自</a:t>
            </a:r>
            <a:r>
              <a:rPr lang="en-US" altLang="zh-CN" sz="2400" b="1" dirty="0">
                <a:latin typeface="黑体" panose="02010609060101010101" pitchFamily="49" charset="-122"/>
                <a:ea typeface="黑体" panose="02010609060101010101" pitchFamily="49" charset="-122"/>
              </a:rPr>
              <a:t>2011</a:t>
            </a:r>
            <a:r>
              <a:rPr lang="zh-CN" altLang="en-US" sz="2400" b="1" dirty="0">
                <a:latin typeface="黑体" panose="02010609060101010101" pitchFamily="49" charset="-122"/>
                <a:ea typeface="黑体" panose="02010609060101010101" pitchFamily="49" charset="-122"/>
              </a:rPr>
              <a:t>年以来，中国集成电路行业销售收入增速远高于全球平均水平。</a:t>
            </a:r>
            <a:endParaRPr lang="en-US" altLang="zh-CN" sz="2400" b="1"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A6C8BC40-224B-4ACA-B7B2-7FDCAE99D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044470"/>
            <a:ext cx="6038850" cy="3733800"/>
          </a:xfrm>
          <a:prstGeom prst="rect">
            <a:avLst/>
          </a:prstGeom>
        </p:spPr>
      </p:pic>
    </p:spTree>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67544" y="1262783"/>
            <a:ext cx="8424862" cy="1938020"/>
          </a:xfrm>
          <a:prstGeom prst="rect">
            <a:avLst/>
          </a:prstGeom>
          <a:noFill/>
        </p:spPr>
        <p:txBody>
          <a:bodyPr wrap="square">
            <a:spAutoFit/>
          </a:bodyPr>
          <a:lstStyle/>
          <a:p>
            <a:pPr>
              <a:lnSpc>
                <a:spcPct val="150000"/>
              </a:lnSpc>
              <a:defRPr/>
            </a:pPr>
            <a:r>
              <a:rPr lang="en-US" altLang="zh-CN" sz="2000" b="1" dirty="0"/>
              <a:t>2019</a:t>
            </a:r>
            <a:r>
              <a:rPr lang="zh-CN" altLang="en-US" sz="2000" b="1" dirty="0"/>
              <a:t>年全年中国集成电路产量达到</a:t>
            </a:r>
            <a:r>
              <a:rPr lang="en-US" altLang="zh-CN" sz="2000" b="1" dirty="0"/>
              <a:t>2018.2</a:t>
            </a:r>
            <a:r>
              <a:rPr lang="zh-CN" altLang="en-US" sz="2000" b="1" dirty="0"/>
              <a:t>亿块，同比增长</a:t>
            </a:r>
            <a:r>
              <a:rPr lang="en-US" altLang="zh-CN" sz="2000" b="1" dirty="0"/>
              <a:t>7.2%</a:t>
            </a:r>
            <a:r>
              <a:rPr lang="zh-CN" altLang="en-US" sz="2000" b="1" dirty="0"/>
              <a:t>。截止至</a:t>
            </a:r>
            <a:r>
              <a:rPr lang="en-US" altLang="zh-CN" sz="2000" b="1" dirty="0"/>
              <a:t>2020</a:t>
            </a:r>
            <a:r>
              <a:rPr lang="zh-CN" altLang="en-US" sz="2000" b="1" dirty="0"/>
              <a:t>年</a:t>
            </a:r>
            <a:r>
              <a:rPr lang="en-US" altLang="zh-CN" sz="2000" b="1" dirty="0"/>
              <a:t>3</a:t>
            </a:r>
            <a:r>
              <a:rPr lang="zh-CN" altLang="en-US" sz="2000" b="1" dirty="0"/>
              <a:t>月中国集成电路产量为</a:t>
            </a:r>
            <a:r>
              <a:rPr lang="en-US" altLang="zh-CN" sz="2000" b="1" dirty="0"/>
              <a:t>212.1</a:t>
            </a:r>
            <a:r>
              <a:rPr lang="zh-CN" altLang="en-US" sz="2000" b="1" dirty="0"/>
              <a:t>亿块，同比增加</a:t>
            </a:r>
            <a:r>
              <a:rPr lang="en-US" altLang="zh-CN" sz="2000" b="1" dirty="0"/>
              <a:t>20%</a:t>
            </a:r>
            <a:r>
              <a:rPr lang="zh-CN" altLang="en-US" sz="2000" b="1" dirty="0"/>
              <a:t>。累计方面，</a:t>
            </a:r>
            <a:r>
              <a:rPr lang="en-US" altLang="zh-CN" sz="2000" b="1" dirty="0"/>
              <a:t>2020</a:t>
            </a:r>
            <a:r>
              <a:rPr lang="zh-CN" altLang="en-US" sz="2000" b="1" dirty="0"/>
              <a:t>年</a:t>
            </a:r>
            <a:r>
              <a:rPr lang="en-US" altLang="zh-CN" sz="2000" b="1" dirty="0"/>
              <a:t>1-3</a:t>
            </a:r>
            <a:r>
              <a:rPr lang="zh-CN" altLang="en-US" sz="2000" b="1" dirty="0"/>
              <a:t>月中国集成电路产量达到</a:t>
            </a:r>
            <a:r>
              <a:rPr lang="en-US" altLang="zh-CN" sz="2000" b="1" dirty="0"/>
              <a:t>508.2</a:t>
            </a:r>
            <a:r>
              <a:rPr lang="zh-CN" altLang="en-US" sz="2000" b="1" dirty="0"/>
              <a:t>亿块，去年同期产量为</a:t>
            </a:r>
            <a:r>
              <a:rPr lang="en-US" altLang="zh-CN" sz="2000" b="1" dirty="0"/>
              <a:t>345.20</a:t>
            </a:r>
            <a:r>
              <a:rPr lang="zh-CN" altLang="en-US" sz="2000" b="1" dirty="0"/>
              <a:t>亿块，累计增长</a:t>
            </a:r>
            <a:r>
              <a:rPr lang="en-US" altLang="zh-CN" sz="2000" b="1" dirty="0"/>
              <a:t>16%</a:t>
            </a:r>
            <a:endParaRPr lang="en-US" altLang="zh-CN" sz="2000" b="1" dirty="0">
              <a:solidFill>
                <a:srgbClr val="FF0000"/>
              </a:solidFill>
            </a:endParaRPr>
          </a:p>
        </p:txBody>
      </p:sp>
      <p:sp>
        <p:nvSpPr>
          <p:cNvPr id="8" name="Rectangle 2"/>
          <p:cNvSpPr>
            <a:spLocks noChangeArrowheads="1"/>
          </p:cNvSpPr>
          <p:nvPr/>
        </p:nvSpPr>
        <p:spPr bwMode="auto">
          <a:xfrm>
            <a:off x="1763688" y="476672"/>
            <a:ext cx="7380312" cy="654596"/>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1.1.2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FAD220B-C4B6-445D-B4A6-F452B5C7A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3193534"/>
            <a:ext cx="5688632" cy="3446571"/>
          </a:xfrm>
          <a:prstGeom prst="rect">
            <a:avLst/>
          </a:prstGeom>
        </p:spPr>
      </p:pic>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763688" y="476672"/>
            <a:ext cx="7380312" cy="654596"/>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1.1.2 </a:t>
            </a:r>
            <a:r>
              <a:rPr lang="zh-CN" altLang="en-US" sz="3200" dirty="0">
                <a:solidFill>
                  <a:srgbClr val="993300"/>
                </a:solidFill>
                <a:latin typeface="微软雅黑" panose="020B0503020204020204" pitchFamily="34" charset="-122"/>
                <a:ea typeface="微软雅黑" panose="020B0503020204020204" pitchFamily="34" charset="-122"/>
              </a:rPr>
              <a:t>集成电路行业的发展现状</a:t>
            </a:r>
          </a:p>
        </p:txBody>
      </p:sp>
      <p:sp>
        <p:nvSpPr>
          <p:cNvPr id="5" name="文本框 4">
            <a:extLst>
              <a:ext uri="{FF2B5EF4-FFF2-40B4-BE49-F238E27FC236}">
                <a16:creationId xmlns:a16="http://schemas.microsoft.com/office/drawing/2014/main" id="{137B9A14-0612-467E-980A-F4933D9236A3}"/>
              </a:ext>
            </a:extLst>
          </p:cNvPr>
          <p:cNvSpPr txBox="1"/>
          <p:nvPr/>
        </p:nvSpPr>
        <p:spPr>
          <a:xfrm>
            <a:off x="233536" y="1058234"/>
            <a:ext cx="8676927" cy="2328523"/>
          </a:xfrm>
          <a:prstGeom prst="rect">
            <a:avLst/>
          </a:prstGeom>
          <a:noFill/>
        </p:spPr>
        <p:txBody>
          <a:bodyPr wrap="square">
            <a:spAutoFit/>
          </a:bodyPr>
          <a:lstStyle/>
          <a:p>
            <a:pPr>
              <a:lnSpc>
                <a:spcPct val="150000"/>
              </a:lnSpc>
              <a:defRPr/>
            </a:pPr>
            <a:r>
              <a:rPr lang="zh-CN" altLang="en-US" sz="2000" b="1" dirty="0">
                <a:latin typeface="黑体" panose="02010609060101010101" pitchFamily="49" charset="-122"/>
                <a:ea typeface="黑体" panose="02010609060101010101" pitchFamily="49" charset="-122"/>
              </a:rPr>
              <a:t>在集成电路产业链中，分为设计、晶圆制造、封装和测试，其中，集成电路封测是中国大陆发展最完善的板块，技术能力与国际先进水平比较接近，其中</a:t>
            </a:r>
            <a:r>
              <a:rPr lang="zh-CN" altLang="en-US" sz="2000" b="1" dirty="0">
                <a:solidFill>
                  <a:srgbClr val="FF0000"/>
                </a:solidFill>
                <a:latin typeface="黑体" panose="02010609060101010101" pitchFamily="49" charset="-122"/>
                <a:ea typeface="黑体" panose="02010609060101010101" pitchFamily="49" charset="-122"/>
              </a:rPr>
              <a:t>长电科技、通富微电和华天科技</a:t>
            </a:r>
            <a:r>
              <a:rPr lang="zh-CN" altLang="en-US" sz="2000" b="1" dirty="0">
                <a:latin typeface="黑体" panose="02010609060101010101" pitchFamily="49" charset="-122"/>
                <a:ea typeface="黑体" panose="02010609060101010101" pitchFamily="49" charset="-122"/>
              </a:rPr>
              <a:t>已进入全球封测企业前十强。</a:t>
            </a:r>
            <a:endParaRPr lang="en-US" altLang="zh-CN" sz="2000" b="1" dirty="0">
              <a:latin typeface="黑体" panose="02010609060101010101" pitchFamily="49" charset="-122"/>
              <a:ea typeface="黑体" panose="02010609060101010101" pitchFamily="49" charset="-122"/>
            </a:endParaRPr>
          </a:p>
          <a:p>
            <a:pPr>
              <a:lnSpc>
                <a:spcPct val="150000"/>
              </a:lnSpc>
              <a:defRPr/>
            </a:pPr>
            <a:r>
              <a:rPr lang="zh-CN" altLang="en-US" sz="2000" b="1" dirty="0">
                <a:latin typeface="黑体" panose="02010609060101010101" pitchFamily="49" charset="-122"/>
                <a:ea typeface="黑体" panose="02010609060101010101" pitchFamily="49" charset="-122"/>
              </a:rPr>
              <a:t>在</a:t>
            </a:r>
            <a:r>
              <a:rPr lang="en-US" altLang="zh-CN" sz="2000" b="1" dirty="0">
                <a:latin typeface="黑体" panose="02010609060101010101" pitchFamily="49" charset="-122"/>
                <a:ea typeface="黑体" panose="02010609060101010101" pitchFamily="49" charset="-122"/>
              </a:rPr>
              <a:t>2019</a:t>
            </a:r>
            <a:r>
              <a:rPr lang="zh-CN" altLang="en-US" sz="2000" b="1" dirty="0">
                <a:latin typeface="黑体" panose="02010609060101010101" pitchFamily="49" charset="-122"/>
                <a:ea typeface="黑体" panose="02010609060101010101" pitchFamily="49" charset="-122"/>
              </a:rPr>
              <a:t>年中国集成电路产值中芯片设计产值在三大行业中占比</a:t>
            </a:r>
            <a:r>
              <a:rPr lang="en-US" altLang="zh-CN" sz="2000" b="1" dirty="0">
                <a:solidFill>
                  <a:srgbClr val="FF0000"/>
                </a:solidFill>
                <a:latin typeface="黑体" panose="02010609060101010101" pitchFamily="49" charset="-122"/>
                <a:ea typeface="黑体" panose="02010609060101010101" pitchFamily="49" charset="-122"/>
              </a:rPr>
              <a:t>40.51%</a:t>
            </a:r>
            <a:r>
              <a:rPr lang="zh-CN" altLang="en-US" sz="2000" b="1" dirty="0">
                <a:latin typeface="黑体" panose="02010609060101010101" pitchFamily="49" charset="-122"/>
                <a:ea typeface="黑体" panose="02010609060101010101" pitchFamily="49" charset="-122"/>
              </a:rPr>
              <a:t>，晶圆制造和芯片封测占比分别为</a:t>
            </a:r>
            <a:r>
              <a:rPr lang="en-US" altLang="zh-CN" sz="2000" b="1" dirty="0">
                <a:solidFill>
                  <a:srgbClr val="FF0000"/>
                </a:solidFill>
                <a:latin typeface="黑体" panose="02010609060101010101" pitchFamily="49" charset="-122"/>
                <a:ea typeface="黑体" panose="02010609060101010101" pitchFamily="49" charset="-122"/>
              </a:rPr>
              <a:t>28.42%</a:t>
            </a:r>
            <a:r>
              <a:rPr lang="zh-CN" altLang="en-US" sz="2000" b="1" dirty="0">
                <a:solidFill>
                  <a:srgbClr val="FF0000"/>
                </a:solidFill>
                <a:latin typeface="黑体" panose="02010609060101010101" pitchFamily="49" charset="-122"/>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31.07%</a:t>
            </a:r>
            <a:r>
              <a:rPr lang="zh-CN" altLang="en-US" sz="2000" b="1" dirty="0">
                <a:latin typeface="黑体" panose="02010609060101010101" pitchFamily="49" charset="-122"/>
                <a:ea typeface="黑体" panose="02010609060101010101" pitchFamily="49" charset="-122"/>
              </a:rPr>
              <a:t>，整体产业结构趋于完善。</a:t>
            </a:r>
            <a:endParaRPr lang="en-US" altLang="zh-CN" sz="2000" b="1" dirty="0">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4E258090-8021-429A-9502-82E0C6E0F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501008"/>
            <a:ext cx="5465865" cy="3322221"/>
          </a:xfrm>
          <a:prstGeom prst="rect">
            <a:avLst/>
          </a:prstGeom>
        </p:spPr>
      </p:pic>
    </p:spTree>
    <p:extLst>
      <p:ext uri="{BB962C8B-B14F-4D97-AF65-F5344CB8AC3E}">
        <p14:creationId xmlns:p14="http://schemas.microsoft.com/office/powerpoint/2010/main" val="2189905522"/>
      </p:ext>
    </p:extLst>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8"/>
          <p:cNvSpPr txBox="1">
            <a:spLocks noChangeArrowheads="1"/>
          </p:cNvSpPr>
          <p:nvPr/>
        </p:nvSpPr>
        <p:spPr bwMode="auto">
          <a:xfrm>
            <a:off x="179512" y="3861048"/>
            <a:ext cx="8424862" cy="230832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en-US"/>
            </a:defPPr>
            <a:lvl1pPr>
              <a:defRPr sz="2400" b="1"/>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r>
              <a:rPr lang="en-US" altLang="zh-CN" dirty="0"/>
              <a:t>2019</a:t>
            </a:r>
            <a:r>
              <a:rPr lang="zh-CN" altLang="en-US" dirty="0"/>
              <a:t>年全年中国集成电路出口量达到了</a:t>
            </a:r>
            <a:r>
              <a:rPr lang="en-US" altLang="zh-CN" dirty="0"/>
              <a:t> 2186.97</a:t>
            </a:r>
            <a:r>
              <a:rPr lang="zh-CN" altLang="en-US" dirty="0"/>
              <a:t>亿个，</a:t>
            </a:r>
            <a:r>
              <a:rPr lang="zh-CN" altLang="en-US" dirty="0">
                <a:solidFill>
                  <a:srgbClr val="C00000"/>
                </a:solidFill>
              </a:rPr>
              <a:t>累计增长</a:t>
            </a:r>
            <a:r>
              <a:rPr lang="en-US" altLang="zh-CN" dirty="0">
                <a:solidFill>
                  <a:srgbClr val="C00000"/>
                </a:solidFill>
              </a:rPr>
              <a:t>0.7%</a:t>
            </a:r>
            <a:r>
              <a:rPr lang="zh-CN" altLang="en-US" dirty="0"/>
              <a:t>。</a:t>
            </a:r>
            <a:r>
              <a:rPr lang="en-US" altLang="zh-CN" dirty="0"/>
              <a:t>2020</a:t>
            </a:r>
            <a:r>
              <a:rPr lang="zh-CN" altLang="en-US" dirty="0"/>
              <a:t>年</a:t>
            </a:r>
            <a:r>
              <a:rPr lang="en-US" altLang="zh-CN" dirty="0"/>
              <a:t>1-3</a:t>
            </a:r>
            <a:r>
              <a:rPr lang="zh-CN" altLang="en-US" dirty="0"/>
              <a:t>月中国集成电路出口量达到</a:t>
            </a:r>
            <a:r>
              <a:rPr lang="en-US" altLang="zh-CN" dirty="0"/>
              <a:t>532</a:t>
            </a:r>
            <a:r>
              <a:rPr lang="zh-CN" altLang="en-US" dirty="0"/>
              <a:t>亿个，累计增长</a:t>
            </a:r>
            <a:r>
              <a:rPr lang="en-US" altLang="zh-CN" dirty="0"/>
              <a:t>15.4%</a:t>
            </a:r>
            <a:r>
              <a:rPr lang="zh-CN" altLang="en-US" dirty="0"/>
              <a:t>。</a:t>
            </a:r>
            <a:endParaRPr lang="en-US" altLang="zh-CN" dirty="0"/>
          </a:p>
          <a:p>
            <a:r>
              <a:rPr lang="en-US" altLang="zh-CN" dirty="0"/>
              <a:t>2019</a:t>
            </a:r>
            <a:r>
              <a:rPr lang="zh-CN" altLang="en-US" dirty="0"/>
              <a:t>年全年中国集成电路出口金额达到了</a:t>
            </a:r>
            <a:r>
              <a:rPr lang="en-US" altLang="zh-CN" dirty="0"/>
              <a:t> 1015.78</a:t>
            </a:r>
            <a:r>
              <a:rPr lang="zh-CN" altLang="en-US" dirty="0"/>
              <a:t>亿美元，</a:t>
            </a:r>
            <a:r>
              <a:rPr lang="zh-CN" altLang="en-US" dirty="0">
                <a:solidFill>
                  <a:srgbClr val="C00000"/>
                </a:solidFill>
              </a:rPr>
              <a:t>累计增长</a:t>
            </a:r>
            <a:r>
              <a:rPr lang="en-US" altLang="zh-CN" dirty="0">
                <a:solidFill>
                  <a:srgbClr val="C00000"/>
                </a:solidFill>
              </a:rPr>
              <a:t>20%</a:t>
            </a:r>
            <a:r>
              <a:rPr lang="zh-CN" altLang="en-US" dirty="0"/>
              <a:t>。截止至</a:t>
            </a:r>
            <a:r>
              <a:rPr lang="en-US" altLang="zh-CN" dirty="0"/>
              <a:t>2020</a:t>
            </a:r>
            <a:r>
              <a:rPr lang="zh-CN" altLang="en-US" dirty="0"/>
              <a:t>年</a:t>
            </a:r>
            <a:r>
              <a:rPr lang="en-US" altLang="zh-CN" dirty="0"/>
              <a:t>3</a:t>
            </a:r>
            <a:r>
              <a:rPr lang="zh-CN" altLang="en-US" dirty="0"/>
              <a:t>月中国集成电路出口金额为</a:t>
            </a:r>
            <a:r>
              <a:rPr lang="en-US" altLang="zh-CN" dirty="0"/>
              <a:t>87.89</a:t>
            </a:r>
            <a:r>
              <a:rPr lang="zh-CN" altLang="en-US" dirty="0"/>
              <a:t>亿美元，同比增长</a:t>
            </a:r>
            <a:r>
              <a:rPr lang="en-US" altLang="zh-CN" dirty="0"/>
              <a:t>10.6%</a:t>
            </a:r>
            <a:r>
              <a:rPr lang="zh-CN" altLang="en-US" dirty="0"/>
              <a:t>。</a:t>
            </a:r>
          </a:p>
        </p:txBody>
      </p:sp>
      <p:sp>
        <p:nvSpPr>
          <p:cNvPr id="6" name="Rectangle 2"/>
          <p:cNvSpPr>
            <a:spLocks noChangeArrowheads="1"/>
          </p:cNvSpPr>
          <p:nvPr/>
        </p:nvSpPr>
        <p:spPr bwMode="auto">
          <a:xfrm>
            <a:off x="1763688" y="332656"/>
            <a:ext cx="7380312" cy="654596"/>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1.1.2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B538570-EFF4-4101-B25B-C71B292F6D78}"/>
              </a:ext>
            </a:extLst>
          </p:cNvPr>
          <p:cNvSpPr txBox="1"/>
          <p:nvPr/>
        </p:nvSpPr>
        <p:spPr>
          <a:xfrm>
            <a:off x="107504" y="1367836"/>
            <a:ext cx="8928992" cy="2308324"/>
          </a:xfrm>
          <a:prstGeom prst="rect">
            <a:avLst/>
          </a:prstGeom>
          <a:noFill/>
        </p:spPr>
        <p:txBody>
          <a:bodyPr wrap="square" rtlCol="0">
            <a:spAutoFit/>
          </a:bodyPr>
          <a:lstStyle/>
          <a:p>
            <a:r>
              <a:rPr lang="en-US" altLang="zh-CN" sz="2400" b="1" dirty="0"/>
              <a:t>2019</a:t>
            </a:r>
            <a:r>
              <a:rPr lang="zh-CN" altLang="en-US" sz="2400" b="1" dirty="0"/>
              <a:t>年全年中国集成电路进口量达到了</a:t>
            </a:r>
            <a:r>
              <a:rPr lang="en-US" altLang="zh-CN" sz="2400" b="1" dirty="0"/>
              <a:t>4451.34</a:t>
            </a:r>
            <a:r>
              <a:rPr lang="zh-CN" altLang="en-US" sz="2400" b="1" dirty="0"/>
              <a:t>亿个，累计</a:t>
            </a:r>
            <a:r>
              <a:rPr lang="zh-CN" altLang="en-US" sz="2400" b="1" dirty="0">
                <a:solidFill>
                  <a:srgbClr val="C00000"/>
                </a:solidFill>
              </a:rPr>
              <a:t>增长</a:t>
            </a:r>
            <a:r>
              <a:rPr lang="en-US" altLang="zh-CN" sz="2400" b="1" dirty="0">
                <a:solidFill>
                  <a:srgbClr val="C00000"/>
                </a:solidFill>
              </a:rPr>
              <a:t>6.6%</a:t>
            </a:r>
            <a:r>
              <a:rPr lang="zh-CN" altLang="en-US" sz="2400" b="1" dirty="0">
                <a:solidFill>
                  <a:srgbClr val="C00000"/>
                </a:solidFill>
              </a:rPr>
              <a:t>。</a:t>
            </a:r>
            <a:r>
              <a:rPr lang="zh-CN" altLang="en-US" sz="2400" b="1" dirty="0"/>
              <a:t>截止至</a:t>
            </a:r>
            <a:r>
              <a:rPr lang="en-US" altLang="zh-CN" sz="2400" b="1" dirty="0"/>
              <a:t>2020</a:t>
            </a:r>
            <a:r>
              <a:rPr lang="zh-CN" altLang="en-US" sz="2400" b="1" dirty="0"/>
              <a:t>年</a:t>
            </a:r>
            <a:r>
              <a:rPr lang="en-US" altLang="zh-CN" sz="2400" b="1" dirty="0"/>
              <a:t>3</a:t>
            </a:r>
            <a:r>
              <a:rPr lang="zh-CN" altLang="en-US" sz="2400" b="1" dirty="0"/>
              <a:t>月中国集成电路进口量为</a:t>
            </a:r>
            <a:r>
              <a:rPr lang="en-US" altLang="zh-CN" sz="2400" b="1" dirty="0"/>
              <a:t>453.1</a:t>
            </a:r>
            <a:r>
              <a:rPr lang="zh-CN" altLang="en-US" sz="2400" b="1" dirty="0"/>
              <a:t>亿个，同比增长</a:t>
            </a:r>
            <a:r>
              <a:rPr lang="en-US" altLang="zh-CN" sz="2400" b="1" dirty="0"/>
              <a:t>43.9%</a:t>
            </a:r>
            <a:r>
              <a:rPr lang="zh-CN" altLang="en-US" sz="2400" b="1" dirty="0"/>
              <a:t>。</a:t>
            </a:r>
            <a:endParaRPr lang="en-US" altLang="zh-CN" sz="2400" b="1" dirty="0"/>
          </a:p>
          <a:p>
            <a:r>
              <a:rPr lang="en-US" altLang="zh-CN" sz="2400" b="1" dirty="0"/>
              <a:t>2019</a:t>
            </a:r>
            <a:r>
              <a:rPr lang="zh-CN" altLang="en-US" sz="2400" b="1" dirty="0"/>
              <a:t>年全年中国集成电路进口金额达到了</a:t>
            </a:r>
            <a:r>
              <a:rPr lang="en-US" altLang="zh-CN" sz="2400" b="1" dirty="0"/>
              <a:t> 3055.5</a:t>
            </a:r>
            <a:r>
              <a:rPr lang="zh-CN" altLang="en-US" sz="2400" b="1" dirty="0"/>
              <a:t>亿，累计</a:t>
            </a:r>
            <a:r>
              <a:rPr lang="zh-CN" altLang="en-US" sz="2400" b="1" dirty="0">
                <a:solidFill>
                  <a:srgbClr val="C00000"/>
                </a:solidFill>
              </a:rPr>
              <a:t>下降</a:t>
            </a:r>
            <a:r>
              <a:rPr lang="en-US" altLang="zh-CN" sz="2400" b="1" dirty="0">
                <a:solidFill>
                  <a:srgbClr val="C00000"/>
                </a:solidFill>
              </a:rPr>
              <a:t>2.1%</a:t>
            </a:r>
            <a:r>
              <a:rPr lang="zh-CN" altLang="en-US" sz="2400" b="1" dirty="0"/>
              <a:t>。截止至</a:t>
            </a:r>
            <a:r>
              <a:rPr lang="en-US" altLang="zh-CN" sz="2400" b="1" dirty="0"/>
              <a:t>2020</a:t>
            </a:r>
            <a:r>
              <a:rPr lang="zh-CN" altLang="en-US" sz="2400" b="1" dirty="0"/>
              <a:t>年</a:t>
            </a:r>
            <a:r>
              <a:rPr lang="en-US" altLang="zh-CN" sz="2400" b="1" dirty="0"/>
              <a:t>3</a:t>
            </a:r>
            <a:r>
              <a:rPr lang="zh-CN" altLang="en-US" sz="2400" b="1" dirty="0"/>
              <a:t>月中国集成电路进口金额为</a:t>
            </a:r>
            <a:r>
              <a:rPr lang="en-US" altLang="zh-CN" sz="2400" b="1" dirty="0"/>
              <a:t>290.96</a:t>
            </a:r>
            <a:r>
              <a:rPr lang="zh-CN" altLang="en-US" sz="2400" b="1" dirty="0"/>
              <a:t>亿美元，同比增长</a:t>
            </a:r>
            <a:r>
              <a:rPr lang="en-US" altLang="zh-CN" sz="2400" b="1" dirty="0"/>
              <a:t>19.6%</a:t>
            </a:r>
            <a:endParaRPr lang="zh-CN" altLang="en-US" sz="2400" b="1" dirty="0"/>
          </a:p>
        </p:txBody>
      </p:sp>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8"/>
          <p:cNvSpPr txBox="1">
            <a:spLocks noChangeArrowheads="1"/>
          </p:cNvSpPr>
          <p:nvPr/>
        </p:nvSpPr>
        <p:spPr bwMode="auto">
          <a:xfrm>
            <a:off x="179512" y="1484784"/>
            <a:ext cx="8424862" cy="465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342900" indent="-342900">
              <a:lnSpc>
                <a:spcPct val="150000"/>
              </a:lnSpc>
              <a:spcBef>
                <a:spcPct val="0"/>
              </a:spcBef>
              <a:buClrTx/>
              <a:buSzTx/>
              <a:buFont typeface="Wingdings" panose="05000000000000000000" pitchFamily="2" charset="2"/>
              <a:buChar char="Ø"/>
            </a:pPr>
            <a:r>
              <a:rPr lang="zh-CN" altLang="en-US" sz="2000" dirty="0">
                <a:solidFill>
                  <a:srgbClr val="6600CC"/>
                </a:solidFill>
              </a:rPr>
              <a:t>新兴技术将成为集成电路产业的未来核心产品</a:t>
            </a:r>
            <a:endParaRPr lang="en-US" altLang="zh-CN" sz="2000" dirty="0">
              <a:solidFill>
                <a:srgbClr val="6600CC"/>
              </a:solidFill>
            </a:endParaRPr>
          </a:p>
          <a:p>
            <a:pPr>
              <a:lnSpc>
                <a:spcPct val="150000"/>
              </a:lnSpc>
              <a:spcBef>
                <a:spcPct val="0"/>
              </a:spcBef>
              <a:buClrTx/>
              <a:buSzTx/>
              <a:buFontTx/>
              <a:buNone/>
            </a:pPr>
            <a:r>
              <a:rPr lang="zh-CN" altLang="en-US" sz="2000" dirty="0">
                <a:solidFill>
                  <a:schemeClr val="tx1"/>
                </a:solidFill>
              </a:rPr>
              <a:t>集成电路产业新热点和未来核心产品的热点很多，也很集中，包括云计算、物联网、大数据、工业互联网、</a:t>
            </a:r>
            <a:r>
              <a:rPr lang="en-US" altLang="zh-CN" sz="2000" dirty="0">
                <a:solidFill>
                  <a:schemeClr val="tx1"/>
                </a:solidFill>
              </a:rPr>
              <a:t>5G</a:t>
            </a:r>
            <a:r>
              <a:rPr lang="zh-CN" altLang="en-US" sz="2000" dirty="0">
                <a:solidFill>
                  <a:schemeClr val="tx1"/>
                </a:solidFill>
              </a:rPr>
              <a:t>；战略指引包括中国制造</a:t>
            </a:r>
            <a:r>
              <a:rPr lang="en-US" altLang="zh-CN" sz="2000" dirty="0">
                <a:solidFill>
                  <a:schemeClr val="tx1"/>
                </a:solidFill>
              </a:rPr>
              <a:t>2025(</a:t>
            </a:r>
            <a:r>
              <a:rPr lang="zh-CN" altLang="en-US" sz="2000" dirty="0">
                <a:solidFill>
                  <a:schemeClr val="tx1"/>
                </a:solidFill>
              </a:rPr>
              <a:t>智能制造</a:t>
            </a:r>
            <a:r>
              <a:rPr lang="en-US" altLang="zh-CN" sz="2000" dirty="0">
                <a:solidFill>
                  <a:schemeClr val="tx1"/>
                </a:solidFill>
              </a:rPr>
              <a:t>)</a:t>
            </a:r>
            <a:r>
              <a:rPr lang="zh-CN" altLang="en-US" sz="2000" dirty="0">
                <a:solidFill>
                  <a:schemeClr val="tx1"/>
                </a:solidFill>
              </a:rPr>
              <a:t>，互联网</a:t>
            </a:r>
            <a:r>
              <a:rPr lang="en-US" altLang="zh-CN" sz="2000" dirty="0">
                <a:solidFill>
                  <a:schemeClr val="tx1"/>
                </a:solidFill>
              </a:rPr>
              <a:t>+</a:t>
            </a:r>
            <a:r>
              <a:rPr lang="zh-CN" altLang="en-US" sz="2000" dirty="0">
                <a:solidFill>
                  <a:schemeClr val="tx1"/>
                </a:solidFill>
              </a:rPr>
              <a:t>，大数据</a:t>
            </a:r>
            <a:r>
              <a:rPr lang="en-US" altLang="zh-CN" sz="2000" dirty="0">
                <a:solidFill>
                  <a:schemeClr val="tx1"/>
                </a:solidFill>
              </a:rPr>
              <a:t>;</a:t>
            </a:r>
            <a:r>
              <a:rPr lang="zh-CN" altLang="en-US" sz="2000" dirty="0">
                <a:solidFill>
                  <a:schemeClr val="tx1"/>
                </a:solidFill>
              </a:rPr>
              <a:t>人工智能和</a:t>
            </a:r>
            <a:r>
              <a:rPr lang="en-US" altLang="zh-CN" sz="2000" dirty="0">
                <a:solidFill>
                  <a:schemeClr val="tx1"/>
                </a:solidFill>
              </a:rPr>
              <a:t>AI</a:t>
            </a:r>
            <a:r>
              <a:rPr lang="zh-CN" altLang="en-US" sz="2000" dirty="0">
                <a:solidFill>
                  <a:schemeClr val="tx1"/>
                </a:solidFill>
              </a:rPr>
              <a:t>技术令机器人、无人机、新能源汽车</a:t>
            </a:r>
            <a:r>
              <a:rPr lang="en-US" altLang="zh-CN" sz="2000" dirty="0">
                <a:solidFill>
                  <a:schemeClr val="tx1"/>
                </a:solidFill>
              </a:rPr>
              <a:t>/</a:t>
            </a:r>
            <a:r>
              <a:rPr lang="zh-CN" altLang="en-US" sz="2000" dirty="0">
                <a:solidFill>
                  <a:schemeClr val="tx1"/>
                </a:solidFill>
              </a:rPr>
              <a:t>智能网联汽车、无人驾驶等也成为集成电路的发展要地。</a:t>
            </a:r>
            <a:endParaRPr lang="en-US" altLang="zh-CN" sz="2000" dirty="0">
              <a:solidFill>
                <a:schemeClr val="tx1"/>
              </a:solidFill>
            </a:endParaRPr>
          </a:p>
          <a:p>
            <a:pPr marL="342900" indent="-342900">
              <a:lnSpc>
                <a:spcPct val="150000"/>
              </a:lnSpc>
              <a:spcBef>
                <a:spcPct val="0"/>
              </a:spcBef>
              <a:buClrTx/>
              <a:buSzTx/>
              <a:buFont typeface="Wingdings" panose="05000000000000000000" pitchFamily="2" charset="2"/>
              <a:buChar char="Ø"/>
            </a:pPr>
            <a:r>
              <a:rPr lang="zh-CN" altLang="en-US" sz="2000" dirty="0">
                <a:solidFill>
                  <a:srgbClr val="6600CC"/>
                </a:solidFill>
              </a:rPr>
              <a:t>核心技术及人才资源成为集成电路产业的可持续发展力</a:t>
            </a:r>
            <a:endParaRPr lang="en-US" altLang="zh-CN" sz="2000" dirty="0">
              <a:solidFill>
                <a:srgbClr val="6600CC"/>
              </a:solidFill>
            </a:endParaRPr>
          </a:p>
          <a:p>
            <a:pPr>
              <a:lnSpc>
                <a:spcPct val="150000"/>
              </a:lnSpc>
              <a:spcBef>
                <a:spcPct val="0"/>
              </a:spcBef>
              <a:buClrTx/>
              <a:buSzTx/>
              <a:buFontTx/>
              <a:buNone/>
            </a:pPr>
            <a:r>
              <a:rPr lang="zh-CN" altLang="en-US" sz="2000" dirty="0">
                <a:solidFill>
                  <a:schemeClr val="tx1"/>
                </a:solidFill>
              </a:rPr>
              <a:t>尽管国内半导体市场广阔、发展迅速，但在集成电路进口额“节节高升”的背后，是半导体对外依赖程度高、自给率低下的“残酷”现实。中国半导体产业经过多年的发展，却还是存在产业结构与需求之间失配，核心集成电路的国产芯片占有率低的现象。</a:t>
            </a:r>
          </a:p>
        </p:txBody>
      </p:sp>
      <p:sp>
        <p:nvSpPr>
          <p:cNvPr id="6" name="Rectangle 2"/>
          <p:cNvSpPr>
            <a:spLocks noChangeArrowheads="1"/>
          </p:cNvSpPr>
          <p:nvPr/>
        </p:nvSpPr>
        <p:spPr bwMode="auto">
          <a:xfrm>
            <a:off x="1763688" y="332656"/>
            <a:ext cx="7380312" cy="654596"/>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1.1.2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3511959"/>
      </p:ext>
    </p:extLst>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title"/>
          </p:nvPr>
        </p:nvSpPr>
        <p:spPr bwMode="auto">
          <a:xfrm>
            <a:off x="1818298" y="-84"/>
            <a:ext cx="6624637" cy="854075"/>
          </a:xfrm>
        </p:spPr>
        <p:txBody>
          <a:bodyPr wrap="square" lIns="91440" tIns="45720" rIns="91440" bIns="45720" numCol="1" anchorCtr="0" compatLnSpc="1"/>
          <a:lstStyle/>
          <a:p>
            <a:pPr>
              <a:defRPr/>
            </a:pPr>
            <a:r>
              <a:rPr lang="en-US" altLang="zh-CN" dirty="0">
                <a:solidFill>
                  <a:srgbClr val="800000"/>
                </a:solidFill>
                <a:latin typeface="黑体" panose="02010609060101010101" pitchFamily="49" charset="-122"/>
              </a:rPr>
              <a:t>    </a:t>
            </a:r>
            <a:r>
              <a:rPr lang="en-US" altLang="zh-CN" sz="2800" dirty="0">
                <a:solidFill>
                  <a:srgbClr val="800000"/>
                </a:solidFill>
                <a:latin typeface="黑体" panose="02010609060101010101" pitchFamily="49" charset="-122"/>
              </a:rPr>
              <a:t>1</a:t>
            </a:r>
            <a:r>
              <a:rPr lang="zh-CN" altLang="en-US" sz="2800" dirty="0">
                <a:solidFill>
                  <a:srgbClr val="800000"/>
                </a:solidFill>
                <a:latin typeface="黑体" panose="02010609060101010101" pitchFamily="49" charset="-122"/>
              </a:rPr>
              <a:t>、课程介绍</a:t>
            </a:r>
          </a:p>
        </p:txBody>
      </p:sp>
      <p:sp>
        <p:nvSpPr>
          <p:cNvPr id="13315" name="Rectangle 3"/>
          <p:cNvSpPr>
            <a:spLocks noGrp="1"/>
          </p:cNvSpPr>
          <p:nvPr>
            <p:ph type="body" idx="1"/>
          </p:nvPr>
        </p:nvSpPr>
        <p:spPr>
          <a:xfrm>
            <a:off x="467544" y="1340768"/>
            <a:ext cx="8448675" cy="5400600"/>
          </a:xfrm>
        </p:spPr>
        <p:txBody>
          <a:bodyPr/>
          <a:lstStyle/>
          <a:p>
            <a:pPr>
              <a:buClr>
                <a:srgbClr val="C00000"/>
              </a:buClr>
              <a:buFont typeface="Wingdings" panose="05000000000000000000" pitchFamily="2" charset="2"/>
              <a:buChar char="Ø"/>
            </a:pPr>
            <a:r>
              <a:rPr lang="zh-CN" altLang="en-US" dirty="0">
                <a:solidFill>
                  <a:srgbClr val="000000"/>
                </a:solidFill>
              </a:rPr>
              <a:t>集成电路测试在集成电路产业链中的作用和重要性</a:t>
            </a:r>
            <a:endParaRPr lang="en-US" altLang="zh-CN" dirty="0">
              <a:solidFill>
                <a:srgbClr val="000000"/>
              </a:solidFill>
            </a:endParaRPr>
          </a:p>
          <a:p>
            <a:pPr>
              <a:buClr>
                <a:srgbClr val="C00000"/>
              </a:buClr>
              <a:buFont typeface="Wingdings" panose="05000000000000000000" pitchFamily="2" charset="2"/>
              <a:buChar char="Ø"/>
            </a:pPr>
            <a:r>
              <a:rPr lang="zh-CN" altLang="en-US" dirty="0">
                <a:solidFill>
                  <a:srgbClr val="000000"/>
                </a:solidFill>
              </a:rPr>
              <a:t>混合集成电路测试的发展现状及其面临的挑战</a:t>
            </a:r>
            <a:endParaRPr lang="en-US" altLang="zh-CN" dirty="0">
              <a:solidFill>
                <a:srgbClr val="000000"/>
              </a:solidFill>
            </a:endParaRPr>
          </a:p>
          <a:p>
            <a:pPr>
              <a:buClr>
                <a:srgbClr val="C00000"/>
              </a:buClr>
              <a:buFont typeface="Wingdings" panose="05000000000000000000" pitchFamily="2" charset="2"/>
              <a:buChar char="Ø"/>
            </a:pPr>
            <a:r>
              <a:rPr lang="en-US" altLang="zh-CN" dirty="0">
                <a:solidFill>
                  <a:srgbClr val="000000"/>
                </a:solidFill>
              </a:rPr>
              <a:t>DC</a:t>
            </a:r>
            <a:r>
              <a:rPr lang="zh-CN" altLang="en-US" dirty="0">
                <a:solidFill>
                  <a:srgbClr val="000000"/>
                </a:solidFill>
              </a:rPr>
              <a:t>参数测试及模拟测试</a:t>
            </a:r>
            <a:endParaRPr lang="en-US" altLang="zh-CN" dirty="0">
              <a:solidFill>
                <a:srgbClr val="000000"/>
              </a:solidFill>
            </a:endParaRPr>
          </a:p>
          <a:p>
            <a:pPr>
              <a:buClr>
                <a:srgbClr val="C00000"/>
              </a:buClr>
              <a:buFont typeface="Wingdings" panose="05000000000000000000" pitchFamily="2" charset="2"/>
              <a:buChar char="Ø"/>
            </a:pPr>
            <a:r>
              <a:rPr lang="zh-CN" altLang="en-US" dirty="0">
                <a:solidFill>
                  <a:srgbClr val="000000"/>
                </a:solidFill>
              </a:rPr>
              <a:t>数字集成电路测试</a:t>
            </a:r>
          </a:p>
          <a:p>
            <a:pPr>
              <a:buClr>
                <a:srgbClr val="C00000"/>
              </a:buClr>
              <a:buFont typeface="Wingdings" panose="05000000000000000000" pitchFamily="2" charset="2"/>
              <a:buChar char="Ø"/>
            </a:pPr>
            <a:r>
              <a:rPr lang="zh-CN" altLang="en-US" dirty="0">
                <a:solidFill>
                  <a:srgbClr val="000000"/>
                </a:solidFill>
              </a:rPr>
              <a:t>混合集成电路（</a:t>
            </a:r>
            <a:r>
              <a:rPr lang="en-US" altLang="zh-CN" dirty="0">
                <a:solidFill>
                  <a:srgbClr val="000000"/>
                </a:solidFill>
              </a:rPr>
              <a:t>ADC</a:t>
            </a:r>
            <a:r>
              <a:rPr lang="zh-CN" altLang="en-US" dirty="0">
                <a:solidFill>
                  <a:srgbClr val="000000"/>
                </a:solidFill>
              </a:rPr>
              <a:t>和</a:t>
            </a:r>
            <a:r>
              <a:rPr lang="en-US" altLang="zh-CN" dirty="0">
                <a:solidFill>
                  <a:srgbClr val="000000"/>
                </a:solidFill>
              </a:rPr>
              <a:t>DAC</a:t>
            </a:r>
            <a:r>
              <a:rPr lang="zh-CN" altLang="en-US" dirty="0">
                <a:solidFill>
                  <a:srgbClr val="000000"/>
                </a:solidFill>
              </a:rPr>
              <a:t>）测试基本方法，</a:t>
            </a:r>
            <a:r>
              <a:rPr lang="en-US" altLang="zh-CN" dirty="0">
                <a:solidFill>
                  <a:srgbClr val="000000"/>
                </a:solidFill>
              </a:rPr>
              <a:t> </a:t>
            </a:r>
            <a:r>
              <a:rPr lang="zh-CN" altLang="en-US" dirty="0">
                <a:solidFill>
                  <a:srgbClr val="000000"/>
                </a:solidFill>
              </a:rPr>
              <a:t>基于</a:t>
            </a:r>
            <a:r>
              <a:rPr lang="en-US" altLang="zh-CN" dirty="0">
                <a:solidFill>
                  <a:srgbClr val="000000"/>
                </a:solidFill>
              </a:rPr>
              <a:t>DSP</a:t>
            </a:r>
            <a:r>
              <a:rPr lang="zh-CN" altLang="en-US" dirty="0">
                <a:solidFill>
                  <a:srgbClr val="000000"/>
                </a:solidFill>
              </a:rPr>
              <a:t>的测试原理</a:t>
            </a:r>
          </a:p>
          <a:p>
            <a:pPr>
              <a:buClr>
                <a:srgbClr val="C00000"/>
              </a:buClr>
              <a:buFont typeface="Wingdings" panose="05000000000000000000" pitchFamily="2" charset="2"/>
              <a:buChar char="Ø"/>
            </a:pPr>
            <a:r>
              <a:rPr lang="zh-CN" altLang="en-US" dirty="0">
                <a:solidFill>
                  <a:srgbClr val="000000"/>
                </a:solidFill>
              </a:rPr>
              <a:t>自动测试设备</a:t>
            </a:r>
            <a:r>
              <a:rPr lang="en-US" altLang="zh-CN" dirty="0">
                <a:solidFill>
                  <a:srgbClr val="000000"/>
                </a:solidFill>
              </a:rPr>
              <a:t>(ATE)</a:t>
            </a:r>
            <a:r>
              <a:rPr lang="zh-CN" altLang="en-US" dirty="0">
                <a:solidFill>
                  <a:srgbClr val="000000"/>
                </a:solidFill>
              </a:rPr>
              <a:t>的结构和基本原理，</a:t>
            </a:r>
            <a:r>
              <a:rPr lang="en-US" altLang="zh-CN" b="1" dirty="0">
                <a:solidFill>
                  <a:srgbClr val="000000"/>
                </a:solidFill>
                <a:latin typeface="Times New Roman" panose="02020603050405020304" pitchFamily="18" charset="0"/>
                <a:ea typeface="楷体_GB2312" pitchFamily="49" charset="-122"/>
              </a:rPr>
              <a:t>DIB</a:t>
            </a:r>
            <a:r>
              <a:rPr lang="zh-CN" altLang="en-US" b="1" dirty="0">
                <a:solidFill>
                  <a:srgbClr val="000000"/>
                </a:solidFill>
                <a:latin typeface="Times New Roman" panose="02020603050405020304" pitchFamily="18" charset="0"/>
                <a:ea typeface="楷体_GB2312" pitchFamily="49" charset="-122"/>
              </a:rPr>
              <a:t>板的设计</a:t>
            </a:r>
            <a:endParaRPr lang="en-US" altLang="zh-CN" b="1" dirty="0">
              <a:solidFill>
                <a:srgbClr val="000000"/>
              </a:solidFill>
              <a:latin typeface="Times New Roman" panose="02020603050405020304" pitchFamily="18" charset="0"/>
              <a:ea typeface="楷体_GB2312" pitchFamily="49" charset="-122"/>
            </a:endParaRPr>
          </a:p>
          <a:p>
            <a:pPr>
              <a:buClr>
                <a:srgbClr val="C00000"/>
              </a:buClr>
              <a:buFont typeface="Wingdings" panose="05000000000000000000" pitchFamily="2" charset="2"/>
              <a:buChar char="Ø"/>
            </a:pPr>
            <a:r>
              <a:rPr lang="zh-CN" altLang="en-US" dirty="0">
                <a:solidFill>
                  <a:srgbClr val="000000"/>
                </a:solidFill>
                <a:latin typeface="Times New Roman" panose="02020603050405020304" pitchFamily="18" charset="0"/>
                <a:ea typeface="楷体_GB2312" pitchFamily="49" charset="-122"/>
              </a:rPr>
              <a:t>测试数据分析，</a:t>
            </a:r>
            <a:r>
              <a:rPr lang="en-US" altLang="zh-CN" dirty="0">
                <a:solidFill>
                  <a:srgbClr val="000000"/>
                </a:solidFill>
                <a:latin typeface="Times New Roman" panose="02020603050405020304" pitchFamily="18" charset="0"/>
                <a:ea typeface="楷体_GB2312" pitchFamily="49" charset="-122"/>
              </a:rPr>
              <a:t>DFT</a:t>
            </a:r>
            <a:r>
              <a:rPr lang="zh-CN" altLang="en-US" dirty="0">
                <a:solidFill>
                  <a:srgbClr val="000000"/>
                </a:solidFill>
                <a:latin typeface="Times New Roman" panose="02020603050405020304" pitchFamily="18" charset="0"/>
                <a:ea typeface="楷体_GB2312" pitchFamily="49" charset="-122"/>
              </a:rPr>
              <a:t>测试设计</a:t>
            </a:r>
          </a:p>
        </p:txBody>
      </p:sp>
    </p:spTree>
  </p:cSld>
  <p:clrMapOvr>
    <a:masterClrMapping/>
  </p:clrMapOvr>
  <p:transition spd="slow">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框 3"/>
          <p:cNvSpPr txBox="1">
            <a:spLocks noChangeArrowheads="1"/>
          </p:cNvSpPr>
          <p:nvPr/>
        </p:nvSpPr>
        <p:spPr bwMode="auto">
          <a:xfrm>
            <a:off x="323528" y="1268760"/>
            <a:ext cx="8711753" cy="1938992"/>
          </a:xfrm>
          <a:prstGeom prst="rect">
            <a:avLst/>
          </a:prstGeom>
          <a:solidFill>
            <a:schemeClr val="accent3"/>
          </a:solidFill>
          <a:ln>
            <a:noFill/>
          </a:ln>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rPr>
              <a:t>       在整体封测市场方面，台湾、大陆、美国呈现三足鼎立格局，台湾连续多年封测市场占全球接近一半，稳居第一；国内封测产业经过资本并购整合之后，进入全球封测第一梯队，市场份额稳居前三，</a:t>
            </a:r>
            <a:r>
              <a:rPr lang="en-US" altLang="zh-CN" sz="2000" dirty="0">
                <a:solidFill>
                  <a:schemeClr val="tx1"/>
                </a:solidFill>
              </a:rPr>
              <a:t>2017</a:t>
            </a:r>
            <a:r>
              <a:rPr lang="zh-CN" altLang="en-US" sz="2000" dirty="0">
                <a:solidFill>
                  <a:schemeClr val="tx1"/>
                </a:solidFill>
              </a:rPr>
              <a:t>年产值达</a:t>
            </a:r>
            <a:r>
              <a:rPr lang="en-US" altLang="zh-CN" sz="2000" dirty="0">
                <a:solidFill>
                  <a:schemeClr val="tx1"/>
                </a:solidFill>
              </a:rPr>
              <a:t>1890</a:t>
            </a:r>
            <a:r>
              <a:rPr lang="zh-CN" altLang="en-US" sz="2000" dirty="0">
                <a:solidFill>
                  <a:schemeClr val="tx1"/>
                </a:solidFill>
              </a:rPr>
              <a:t>亿元。</a:t>
            </a:r>
            <a:r>
              <a:rPr lang="en-US" altLang="zh-CN" sz="2000" dirty="0">
                <a:solidFill>
                  <a:schemeClr val="tx1"/>
                </a:solidFill>
              </a:rPr>
              <a:t>2018</a:t>
            </a:r>
            <a:r>
              <a:rPr lang="zh-CN" altLang="en-US" sz="2000" dirty="0">
                <a:solidFill>
                  <a:schemeClr val="tx1"/>
                </a:solidFill>
              </a:rPr>
              <a:t>年日月光并购矽品，两家合计占有全球</a:t>
            </a:r>
            <a:r>
              <a:rPr lang="en-US" altLang="zh-CN" sz="2000" dirty="0">
                <a:solidFill>
                  <a:schemeClr val="tx1"/>
                </a:solidFill>
              </a:rPr>
              <a:t>30%</a:t>
            </a:r>
            <a:r>
              <a:rPr lang="zh-CN" altLang="en-US" sz="2000" dirty="0">
                <a:solidFill>
                  <a:schemeClr val="tx1"/>
                </a:solidFill>
              </a:rPr>
              <a:t>的市场份额，长电科技也通过并购星科金朋成为全球市占率</a:t>
            </a:r>
            <a:r>
              <a:rPr lang="en-US" altLang="zh-CN" sz="2000" dirty="0">
                <a:solidFill>
                  <a:schemeClr val="tx1"/>
                </a:solidFill>
              </a:rPr>
              <a:t>13%</a:t>
            </a:r>
            <a:r>
              <a:rPr lang="zh-CN" altLang="en-US" sz="2000" dirty="0">
                <a:solidFill>
                  <a:schemeClr val="tx1"/>
                </a:solidFill>
              </a:rPr>
              <a:t>的第三大封测企业。</a:t>
            </a:r>
            <a:r>
              <a:rPr lang="en-US" altLang="zh-CN" sz="2000" dirty="0">
                <a:solidFill>
                  <a:schemeClr val="tx1"/>
                </a:solidFill>
              </a:rPr>
              <a:t>2018</a:t>
            </a:r>
            <a:r>
              <a:rPr lang="zh-CN" altLang="en-US" sz="2000" dirty="0">
                <a:solidFill>
                  <a:schemeClr val="tx1"/>
                </a:solidFill>
              </a:rPr>
              <a:t>年全球封测行业市场格局如图所示。</a:t>
            </a:r>
            <a:endParaRPr lang="en-US" altLang="zh-CN" sz="2000" dirty="0">
              <a:solidFill>
                <a:schemeClr val="tx1"/>
              </a:solidFill>
            </a:endParaRPr>
          </a:p>
        </p:txBody>
      </p:sp>
      <p:sp>
        <p:nvSpPr>
          <p:cNvPr id="5" name="Rectangle 2"/>
          <p:cNvSpPr>
            <a:spLocks noChangeArrowheads="1"/>
          </p:cNvSpPr>
          <p:nvPr/>
        </p:nvSpPr>
        <p:spPr bwMode="auto">
          <a:xfrm>
            <a:off x="1685900" y="352643"/>
            <a:ext cx="7380312" cy="654596"/>
          </a:xfrm>
          <a:prstGeom prst="roundRect">
            <a:avLst>
              <a:gd name="adj" fmla="val 21667"/>
            </a:avLst>
          </a:prstGeom>
          <a:no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pic>
        <p:nvPicPr>
          <p:cNvPr id="77826" name="Picture 2" descr="2018年全球封测行业市场格局">
            <a:extLst>
              <a:ext uri="{FF2B5EF4-FFF2-40B4-BE49-F238E27FC236}">
                <a16:creationId xmlns:a16="http://schemas.microsoft.com/office/drawing/2014/main" id="{F7D71E48-0EDA-43B8-A773-6FCB67E31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56991"/>
            <a:ext cx="5280588" cy="3168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框 3"/>
          <p:cNvSpPr txBox="1">
            <a:spLocks noChangeArrowheads="1"/>
          </p:cNvSpPr>
          <p:nvPr/>
        </p:nvSpPr>
        <p:spPr bwMode="auto">
          <a:xfrm>
            <a:off x="323528" y="1268760"/>
            <a:ext cx="8711753" cy="1323439"/>
          </a:xfrm>
          <a:prstGeom prst="rect">
            <a:avLst/>
          </a:prstGeom>
          <a:solidFill>
            <a:schemeClr val="accent3"/>
          </a:solidFill>
          <a:ln>
            <a:noFill/>
          </a:ln>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rPr>
              <a:t>       </a:t>
            </a:r>
            <a:r>
              <a:rPr lang="en-US" altLang="zh-CN" sz="2000" dirty="0">
                <a:solidFill>
                  <a:schemeClr val="tx1"/>
                </a:solidFill>
              </a:rPr>
              <a:t>IC</a:t>
            </a:r>
            <a:r>
              <a:rPr lang="zh-CN" altLang="en-US" sz="2000" dirty="0">
                <a:solidFill>
                  <a:schemeClr val="tx1"/>
                </a:solidFill>
              </a:rPr>
              <a:t>测试贯穿芯片制造的全流程，对保证芯片的性能和稳定性意义重大，测试独立化不仅有助于其专业性的提升，更可将芯片设计、制造中的存在问题及时分析反馈，减少产能浪费，有效降低生产成本并提升效率。因此独立专业测试占全球</a:t>
            </a:r>
            <a:r>
              <a:rPr lang="en-US" altLang="zh-CN" sz="2000" dirty="0">
                <a:solidFill>
                  <a:schemeClr val="tx1"/>
                </a:solidFill>
              </a:rPr>
              <a:t>IC</a:t>
            </a:r>
            <a:r>
              <a:rPr lang="zh-CN" altLang="en-US" sz="2000" dirty="0">
                <a:solidFill>
                  <a:schemeClr val="tx1"/>
                </a:solidFill>
              </a:rPr>
              <a:t>测试的比重逐年提升，预计</a:t>
            </a:r>
            <a:r>
              <a:rPr lang="en-US" altLang="zh-CN" sz="2000" dirty="0">
                <a:solidFill>
                  <a:schemeClr val="tx1"/>
                </a:solidFill>
              </a:rPr>
              <a:t>2020</a:t>
            </a:r>
            <a:r>
              <a:rPr lang="zh-CN" altLang="en-US" sz="2000" dirty="0">
                <a:solidFill>
                  <a:schemeClr val="tx1"/>
                </a:solidFill>
              </a:rPr>
              <a:t>年将达到</a:t>
            </a:r>
            <a:r>
              <a:rPr lang="en-US" altLang="zh-CN" sz="2000" dirty="0">
                <a:solidFill>
                  <a:schemeClr val="tx1"/>
                </a:solidFill>
              </a:rPr>
              <a:t>55.4%</a:t>
            </a:r>
            <a:r>
              <a:rPr lang="zh-CN" altLang="en-US" sz="2000" dirty="0">
                <a:solidFill>
                  <a:schemeClr val="tx1"/>
                </a:solidFill>
              </a:rPr>
              <a:t>。</a:t>
            </a:r>
            <a:endParaRPr lang="en-US" altLang="zh-CN" sz="2000" dirty="0">
              <a:solidFill>
                <a:schemeClr val="tx1"/>
              </a:solidFill>
            </a:endParaRPr>
          </a:p>
        </p:txBody>
      </p:sp>
      <p:sp>
        <p:nvSpPr>
          <p:cNvPr id="5" name="Rectangle 2"/>
          <p:cNvSpPr>
            <a:spLocks noChangeArrowheads="1"/>
          </p:cNvSpPr>
          <p:nvPr/>
        </p:nvSpPr>
        <p:spPr bwMode="auto">
          <a:xfrm>
            <a:off x="1763688" y="519800"/>
            <a:ext cx="7380312" cy="654596"/>
          </a:xfrm>
          <a:prstGeom prst="roundRect">
            <a:avLst>
              <a:gd name="adj" fmla="val 21667"/>
            </a:avLst>
          </a:prstGeom>
          <a:no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pic>
        <p:nvPicPr>
          <p:cNvPr id="78850" name="图片 7" descr="https://ss2.baidu.com/6ONYsjip0QIZ8tyhnq/it/u=2984427752,51686382&amp;fm=173&amp;app=25&amp;f=JPEG?w=640&amp;h=391&amp;s=8912E412DEE75E8A1A63E0C60300D0A1">
            <a:extLst>
              <a:ext uri="{FF2B5EF4-FFF2-40B4-BE49-F238E27FC236}">
                <a16:creationId xmlns:a16="http://schemas.microsoft.com/office/drawing/2014/main" id="{20918A7F-37D8-409D-9F96-6BD2D5E62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780928"/>
            <a:ext cx="6120680" cy="374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204528"/>
      </p:ext>
    </p:extLst>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框 3"/>
          <p:cNvSpPr txBox="1">
            <a:spLocks noChangeArrowheads="1"/>
          </p:cNvSpPr>
          <p:nvPr/>
        </p:nvSpPr>
        <p:spPr bwMode="auto">
          <a:xfrm>
            <a:off x="251520" y="1277971"/>
            <a:ext cx="8711753" cy="1938992"/>
          </a:xfrm>
          <a:prstGeom prst="rect">
            <a:avLst/>
          </a:prstGeom>
          <a:solidFill>
            <a:schemeClr val="accent3"/>
          </a:solidFill>
          <a:ln>
            <a:noFill/>
          </a:ln>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400" dirty="0">
                <a:solidFill>
                  <a:schemeClr val="tx1"/>
                </a:solidFill>
              </a:rPr>
              <a:t>集成电路封测是中国大陆发展最完善的板块，技术能力与国际先进水平比较接近，其中长电科技、通富微电和华天科技已进入全球封测企业前十强。</a:t>
            </a:r>
            <a:r>
              <a:rPr lang="en-US" altLang="zh-CN" sz="2400" dirty="0">
                <a:solidFill>
                  <a:schemeClr val="tx1"/>
                </a:solidFill>
              </a:rPr>
              <a:t>2019</a:t>
            </a:r>
            <a:r>
              <a:rPr lang="zh-CN" altLang="en-US" sz="2400" dirty="0">
                <a:solidFill>
                  <a:schemeClr val="tx1"/>
                </a:solidFill>
              </a:rPr>
              <a:t>年中国集成电路产值中芯片设计产值在三大行业中占比</a:t>
            </a:r>
            <a:r>
              <a:rPr lang="en-US" altLang="zh-CN" sz="2400" dirty="0">
                <a:solidFill>
                  <a:schemeClr val="tx1"/>
                </a:solidFill>
              </a:rPr>
              <a:t>40.51%</a:t>
            </a:r>
            <a:r>
              <a:rPr lang="zh-CN" altLang="en-US" sz="2400" dirty="0">
                <a:solidFill>
                  <a:schemeClr val="tx1"/>
                </a:solidFill>
              </a:rPr>
              <a:t>，晶圆制造和芯片封测占比分别为</a:t>
            </a:r>
            <a:r>
              <a:rPr lang="en-US" altLang="zh-CN" sz="2400" dirty="0">
                <a:solidFill>
                  <a:schemeClr val="tx1"/>
                </a:solidFill>
              </a:rPr>
              <a:t>28.42%</a:t>
            </a:r>
            <a:r>
              <a:rPr lang="zh-CN" altLang="en-US" sz="2400" dirty="0">
                <a:solidFill>
                  <a:schemeClr val="tx1"/>
                </a:solidFill>
              </a:rPr>
              <a:t>、</a:t>
            </a:r>
            <a:r>
              <a:rPr lang="en-US" altLang="zh-CN" sz="2400" dirty="0">
                <a:solidFill>
                  <a:schemeClr val="tx1"/>
                </a:solidFill>
              </a:rPr>
              <a:t>31.07%</a:t>
            </a:r>
            <a:r>
              <a:rPr lang="zh-CN" altLang="en-US" sz="2400" dirty="0">
                <a:solidFill>
                  <a:schemeClr val="tx1"/>
                </a:solidFill>
              </a:rPr>
              <a:t>，整体产业结构趋于完善。</a:t>
            </a:r>
            <a:endParaRPr lang="en-US" altLang="zh-CN" sz="2400" dirty="0">
              <a:solidFill>
                <a:schemeClr val="tx1"/>
              </a:solidFill>
            </a:endParaRPr>
          </a:p>
        </p:txBody>
      </p:sp>
      <p:sp>
        <p:nvSpPr>
          <p:cNvPr id="5" name="Rectangle 2"/>
          <p:cNvSpPr>
            <a:spLocks noChangeArrowheads="1"/>
          </p:cNvSpPr>
          <p:nvPr/>
        </p:nvSpPr>
        <p:spPr bwMode="auto">
          <a:xfrm>
            <a:off x="1744045" y="332656"/>
            <a:ext cx="7380312" cy="654596"/>
          </a:xfrm>
          <a:prstGeom prst="roundRect">
            <a:avLst>
              <a:gd name="adj" fmla="val 21667"/>
            </a:avLst>
          </a:prstGeom>
          <a:no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2C34EA2-E13B-4FC5-8ED6-33ED29C47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046" y="3320675"/>
            <a:ext cx="5773540" cy="3509230"/>
          </a:xfrm>
          <a:prstGeom prst="rect">
            <a:avLst/>
          </a:prstGeom>
        </p:spPr>
      </p:pic>
    </p:spTree>
    <p:extLst>
      <p:ext uri="{BB962C8B-B14F-4D97-AF65-F5344CB8AC3E}">
        <p14:creationId xmlns:p14="http://schemas.microsoft.com/office/powerpoint/2010/main" val="581145999"/>
      </p:ext>
    </p:extLst>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框 3"/>
          <p:cNvSpPr txBox="1">
            <a:spLocks noChangeArrowheads="1"/>
          </p:cNvSpPr>
          <p:nvPr/>
        </p:nvSpPr>
        <p:spPr bwMode="auto">
          <a:xfrm>
            <a:off x="288231" y="1844824"/>
            <a:ext cx="8855769" cy="3785652"/>
          </a:xfrm>
          <a:prstGeom prst="rect">
            <a:avLst/>
          </a:prstGeom>
          <a:solidFill>
            <a:schemeClr val="accent3"/>
          </a:solidFill>
          <a:ln>
            <a:noFill/>
          </a:ln>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400" dirty="0">
                <a:solidFill>
                  <a:schemeClr val="tx1"/>
                </a:solidFill>
              </a:rPr>
              <a:t>       目前中国大陆</a:t>
            </a:r>
            <a:r>
              <a:rPr lang="en-US" altLang="zh-CN" sz="2400" dirty="0">
                <a:solidFill>
                  <a:schemeClr val="tx1"/>
                </a:solidFill>
              </a:rPr>
              <a:t>IC</a:t>
            </a:r>
            <a:r>
              <a:rPr lang="zh-CN" altLang="en-US" sz="2400" dirty="0">
                <a:solidFill>
                  <a:schemeClr val="tx1"/>
                </a:solidFill>
              </a:rPr>
              <a:t>专业测试仍处于中早期发展阶段，数十家中小测试公司伴随上游设计、制造环节兴起迅速发展。但与台湾京元电子等成熟企业相比，大陆</a:t>
            </a:r>
            <a:r>
              <a:rPr lang="en-US" altLang="zh-CN" sz="2400" dirty="0">
                <a:solidFill>
                  <a:schemeClr val="tx1"/>
                </a:solidFill>
              </a:rPr>
              <a:t>IC</a:t>
            </a:r>
            <a:r>
              <a:rPr lang="zh-CN" altLang="en-US" sz="2400" dirty="0">
                <a:solidFill>
                  <a:schemeClr val="tx1"/>
                </a:solidFill>
              </a:rPr>
              <a:t>测试公司在规模、技术上仍有很大的差距。</a:t>
            </a:r>
            <a:endParaRPr lang="en-US" altLang="zh-CN" sz="2400" dirty="0">
              <a:solidFill>
                <a:schemeClr val="tx1"/>
              </a:solidFill>
            </a:endParaRPr>
          </a:p>
          <a:p>
            <a:pPr>
              <a:spcBef>
                <a:spcPct val="0"/>
              </a:spcBef>
              <a:buClrTx/>
              <a:buSzTx/>
              <a:buFontTx/>
              <a:buNone/>
            </a:pPr>
            <a:r>
              <a:rPr lang="zh-CN" altLang="en-US" sz="2400" dirty="0">
                <a:solidFill>
                  <a:schemeClr val="tx1"/>
                </a:solidFill>
              </a:rPr>
              <a:t>       大陆</a:t>
            </a:r>
            <a:r>
              <a:rPr lang="en-US" altLang="zh-CN" sz="2400" dirty="0">
                <a:solidFill>
                  <a:schemeClr val="tx1"/>
                </a:solidFill>
              </a:rPr>
              <a:t>IC</a:t>
            </a:r>
            <a:r>
              <a:rPr lang="zh-CN" altLang="en-US" sz="2400" dirty="0">
                <a:solidFill>
                  <a:schemeClr val="tx1"/>
                </a:solidFill>
              </a:rPr>
              <a:t>专业测试企业主要有两大类。一类是具有国企背景的</a:t>
            </a:r>
            <a:r>
              <a:rPr lang="en-US" altLang="zh-CN" sz="2400" dirty="0">
                <a:solidFill>
                  <a:schemeClr val="tx1"/>
                </a:solidFill>
              </a:rPr>
              <a:t>IC</a:t>
            </a:r>
            <a:r>
              <a:rPr lang="zh-CN" altLang="en-US" sz="2400" dirty="0">
                <a:solidFill>
                  <a:schemeClr val="tx1"/>
                </a:solidFill>
              </a:rPr>
              <a:t>测试公司和研究所检测中心，例如华岭股份、确安科技、华润赛美科微、工信部电子</a:t>
            </a:r>
            <a:r>
              <a:rPr lang="en-US" altLang="zh-CN" sz="2400" dirty="0">
                <a:solidFill>
                  <a:schemeClr val="tx1"/>
                </a:solidFill>
              </a:rPr>
              <a:t>4</a:t>
            </a:r>
            <a:r>
              <a:rPr lang="zh-CN" altLang="en-US" sz="2400" dirty="0">
                <a:solidFill>
                  <a:schemeClr val="tx1"/>
                </a:solidFill>
              </a:rPr>
              <a:t>所、工信部电子五所、中国电科</a:t>
            </a:r>
            <a:r>
              <a:rPr lang="en-US" altLang="zh-CN" sz="2400" dirty="0">
                <a:solidFill>
                  <a:schemeClr val="tx1"/>
                </a:solidFill>
              </a:rPr>
              <a:t>58</a:t>
            </a:r>
            <a:r>
              <a:rPr lang="zh-CN" altLang="en-US" sz="2400" dirty="0">
                <a:solidFill>
                  <a:schemeClr val="tx1"/>
                </a:solidFill>
              </a:rPr>
              <a:t>所等。另一类是以中微腾芯、利扬芯片、威伏半导体、上海伟测半导体为代表的市场化专业测试厂商，这类企业直接服务于国内</a:t>
            </a:r>
            <a:r>
              <a:rPr lang="en-US" altLang="zh-CN" sz="2400" dirty="0">
                <a:solidFill>
                  <a:schemeClr val="tx1"/>
                </a:solidFill>
              </a:rPr>
              <a:t>IC</a:t>
            </a:r>
            <a:r>
              <a:rPr lang="zh-CN" altLang="en-US" sz="2400" dirty="0">
                <a:solidFill>
                  <a:schemeClr val="tx1"/>
                </a:solidFill>
              </a:rPr>
              <a:t>设计企业，具有较强的市场开拓能力，最近几年发展迅速。</a:t>
            </a:r>
            <a:endParaRPr lang="en-US" altLang="zh-CN" sz="2400" dirty="0">
              <a:solidFill>
                <a:schemeClr val="tx1"/>
              </a:solidFill>
            </a:endParaRPr>
          </a:p>
        </p:txBody>
      </p:sp>
      <p:sp>
        <p:nvSpPr>
          <p:cNvPr id="5" name="Rectangle 2"/>
          <p:cNvSpPr>
            <a:spLocks noChangeArrowheads="1"/>
          </p:cNvSpPr>
          <p:nvPr/>
        </p:nvSpPr>
        <p:spPr bwMode="auto">
          <a:xfrm>
            <a:off x="1691680" y="692696"/>
            <a:ext cx="7380312" cy="654596"/>
          </a:xfrm>
          <a:prstGeom prst="roundRect">
            <a:avLst>
              <a:gd name="adj" fmla="val 21667"/>
            </a:avLst>
          </a:prstGeom>
          <a:no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4582898"/>
      </p:ext>
    </p:extLst>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C06AB06-7E1A-4AD7-872B-5D79DEBF9CE9}"/>
              </a:ext>
            </a:extLst>
          </p:cNvPr>
          <p:cNvSpPr txBox="1"/>
          <p:nvPr/>
        </p:nvSpPr>
        <p:spPr>
          <a:xfrm>
            <a:off x="107504" y="1420042"/>
            <a:ext cx="8928992" cy="4461093"/>
          </a:xfrm>
          <a:prstGeom prst="rect">
            <a:avLst/>
          </a:prstGeom>
          <a:solidFill>
            <a:schemeClr val="accent3">
              <a:lumMod val="20000"/>
              <a:lumOff val="80000"/>
            </a:schemeClr>
          </a:solidFill>
        </p:spPr>
        <p:txBody>
          <a:bodyPr wrap="square" rtlCol="0">
            <a:spAutoFit/>
          </a:bodyPr>
          <a:lstStyle/>
          <a:p>
            <a:pPr>
              <a:lnSpc>
                <a:spcPct val="150000"/>
              </a:lnSpc>
            </a:pPr>
            <a:r>
              <a:rPr lang="zh-CN" altLang="en-US" sz="2400" b="1" dirty="0">
                <a:solidFill>
                  <a:srgbClr val="C00000"/>
                </a:solidFill>
                <a:latin typeface="黑体" panose="02010609060101010101" pitchFamily="49" charset="-122"/>
                <a:ea typeface="黑体" panose="02010609060101010101" pitchFamily="49" charset="-122"/>
              </a:rPr>
              <a:t>测试行业市场空间容量巨大：</a:t>
            </a:r>
            <a:endParaRPr lang="en-US" altLang="zh-CN" sz="2400" b="1" dirty="0">
              <a:solidFill>
                <a:srgbClr val="C00000"/>
              </a:solidFill>
              <a:latin typeface="黑体" panose="02010609060101010101" pitchFamily="49" charset="-122"/>
              <a:ea typeface="黑体" panose="02010609060101010101" pitchFamily="49" charset="-122"/>
            </a:endParaRPr>
          </a:p>
          <a:p>
            <a:pPr>
              <a:lnSpc>
                <a:spcPct val="150000"/>
              </a:lnSpc>
            </a:pPr>
            <a:r>
              <a:rPr lang="en-US" altLang="zh-CN" sz="2400" b="1" dirty="0"/>
              <a:t>2019</a:t>
            </a:r>
            <a:r>
              <a:rPr lang="zh-CN" altLang="en-US" sz="2400" b="1" dirty="0"/>
              <a:t>年中国集成电路设计业销售额达到</a:t>
            </a:r>
            <a:r>
              <a:rPr lang="en-US" altLang="zh-CN" sz="2400" b="1" dirty="0"/>
              <a:t>3063.50</a:t>
            </a:r>
            <a:r>
              <a:rPr lang="zh-CN" altLang="en-US" sz="2400" b="1" dirty="0"/>
              <a:t>亿元人民币。根据台湾工研院的统计，“集成电路测试成本约占到</a:t>
            </a:r>
            <a:r>
              <a:rPr lang="en-US" altLang="zh-CN" sz="2400" b="1" dirty="0"/>
              <a:t>IC</a:t>
            </a:r>
            <a:r>
              <a:rPr lang="zh-CN" altLang="en-US" sz="2400" b="1" dirty="0"/>
              <a:t>设计营收的</a:t>
            </a:r>
            <a:r>
              <a:rPr lang="en-US" altLang="zh-CN" sz="2400" b="1" dirty="0"/>
              <a:t>6%-8%”</a:t>
            </a:r>
            <a:r>
              <a:rPr lang="zh-CN" altLang="en-US" sz="2400" b="1" dirty="0"/>
              <a:t>，据此推算集成电路测试行业的市场容量约为</a:t>
            </a:r>
            <a:r>
              <a:rPr lang="en-US" altLang="zh-CN" sz="2400" b="1" dirty="0"/>
              <a:t>183.81</a:t>
            </a:r>
            <a:r>
              <a:rPr lang="zh-CN" altLang="en-US" sz="2400" b="1" dirty="0"/>
              <a:t>亿元</a:t>
            </a:r>
            <a:r>
              <a:rPr lang="en-US" altLang="zh-CN" sz="2400" b="1" dirty="0"/>
              <a:t>-245.08</a:t>
            </a:r>
            <a:r>
              <a:rPr lang="zh-CN" altLang="en-US" sz="2400" b="1" dirty="0"/>
              <a:t>亿元。</a:t>
            </a:r>
            <a:endParaRPr lang="en-US" altLang="zh-CN" sz="2400" b="1" dirty="0"/>
          </a:p>
          <a:p>
            <a:pPr>
              <a:lnSpc>
                <a:spcPct val="150000"/>
              </a:lnSpc>
            </a:pPr>
            <a:r>
              <a:rPr lang="en-US" altLang="zh-CN" sz="2400" b="1" dirty="0"/>
              <a:t>2019</a:t>
            </a:r>
            <a:r>
              <a:rPr lang="zh-CN" altLang="en-US" sz="2400" b="1" dirty="0"/>
              <a:t>年国内进口芯片</a:t>
            </a:r>
            <a:r>
              <a:rPr lang="en-US" altLang="zh-CN" sz="2400" b="1" dirty="0"/>
              <a:t>3055.50</a:t>
            </a:r>
            <a:r>
              <a:rPr lang="zh-CN" altLang="en-US" sz="2400" b="1" dirty="0"/>
              <a:t>亿美元，据此推算该部分进口芯片中，集成电路测试服务金额为</a:t>
            </a:r>
            <a:r>
              <a:rPr lang="en-US" altLang="zh-CN" sz="2400" b="1" dirty="0"/>
              <a:t>1283.31-1711.08</a:t>
            </a:r>
            <a:r>
              <a:rPr lang="zh-CN" altLang="en-US" sz="2400" b="1" dirty="0"/>
              <a:t>亿元人民币，具有广阔的市场空间。</a:t>
            </a:r>
          </a:p>
        </p:txBody>
      </p:sp>
      <p:sp>
        <p:nvSpPr>
          <p:cNvPr id="4" name="Rectangle 2">
            <a:extLst>
              <a:ext uri="{FF2B5EF4-FFF2-40B4-BE49-F238E27FC236}">
                <a16:creationId xmlns:a16="http://schemas.microsoft.com/office/drawing/2014/main" id="{67F5646D-557A-4256-961E-827A0D08B3B3}"/>
              </a:ext>
            </a:extLst>
          </p:cNvPr>
          <p:cNvSpPr>
            <a:spLocks noChangeArrowheads="1"/>
          </p:cNvSpPr>
          <p:nvPr/>
        </p:nvSpPr>
        <p:spPr bwMode="auto">
          <a:xfrm>
            <a:off x="1691680" y="692696"/>
            <a:ext cx="7380312" cy="654596"/>
          </a:xfrm>
          <a:prstGeom prst="roundRect">
            <a:avLst>
              <a:gd name="adj" fmla="val 21667"/>
            </a:avLst>
          </a:prstGeom>
          <a:no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1158038"/>
      </p:ext>
    </p:extLst>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45100"/>
            <a:ext cx="9144000" cy="1286891"/>
          </a:xfrm>
          <a:prstGeom prst="rect">
            <a:avLst/>
          </a:prstGeom>
          <a:noFill/>
        </p:spPr>
        <p:txBody>
          <a:bodyPr wrap="square" rtlCol="0">
            <a:spAutoFit/>
          </a:bodyPr>
          <a:lstStyle/>
          <a:p>
            <a:pPr marL="285693" indent="-285693" algn="just">
              <a:lnSpc>
                <a:spcPct val="150000"/>
              </a:lnSpc>
              <a:buFont typeface="Wingdings" panose="05000000000000000000" pitchFamily="2" charset="2"/>
              <a:buChar char="Ø"/>
            </a:pPr>
            <a:r>
              <a:rPr lang="zh-CN" altLang="en-US" b="1" dirty="0">
                <a:solidFill>
                  <a:schemeClr val="tx1"/>
                </a:solidFill>
                <a:latin typeface="+mn-ea"/>
              </a:rPr>
              <a:t>目前国内在建的晶园，根据估算，投资金额超</a:t>
            </a:r>
            <a:r>
              <a:rPr lang="en-US" altLang="zh-CN" b="1" dirty="0">
                <a:solidFill>
                  <a:schemeClr val="tx1"/>
                </a:solidFill>
                <a:latin typeface="+mn-ea"/>
              </a:rPr>
              <a:t>7000</a:t>
            </a:r>
            <a:r>
              <a:rPr lang="zh-CN" altLang="en-US" b="1" dirty="0">
                <a:solidFill>
                  <a:schemeClr val="tx1"/>
                </a:solidFill>
                <a:latin typeface="+mn-ea"/>
              </a:rPr>
              <a:t>亿元。假设晶圆厂</a:t>
            </a:r>
            <a:r>
              <a:rPr lang="en-US" altLang="zh-CN" b="1" dirty="0">
                <a:solidFill>
                  <a:schemeClr val="tx1"/>
                </a:solidFill>
                <a:latin typeface="+mn-ea"/>
              </a:rPr>
              <a:t>70%</a:t>
            </a:r>
            <a:r>
              <a:rPr lang="zh-CN" altLang="en-US" b="1" dirty="0">
                <a:solidFill>
                  <a:schemeClr val="tx1"/>
                </a:solidFill>
                <a:latin typeface="+mn-ea"/>
              </a:rPr>
              <a:t>的投资用于购买设备，未来几年国内设备投资额为</a:t>
            </a:r>
            <a:r>
              <a:rPr lang="en-US" altLang="zh-CN" b="1" dirty="0">
                <a:solidFill>
                  <a:schemeClr val="tx1"/>
                </a:solidFill>
                <a:latin typeface="+mn-ea"/>
              </a:rPr>
              <a:t>5000</a:t>
            </a:r>
            <a:r>
              <a:rPr lang="zh-CN" altLang="en-US" b="1" dirty="0">
                <a:solidFill>
                  <a:schemeClr val="tx1"/>
                </a:solidFill>
                <a:latin typeface="+mn-ea"/>
              </a:rPr>
              <a:t>亿元，测试设备占比</a:t>
            </a:r>
            <a:r>
              <a:rPr lang="en-US" altLang="zh-CN" b="1" dirty="0">
                <a:solidFill>
                  <a:srgbClr val="FF0000"/>
                </a:solidFill>
                <a:latin typeface="+mn-ea"/>
              </a:rPr>
              <a:t>10%</a:t>
            </a:r>
            <a:r>
              <a:rPr lang="zh-CN" altLang="en-US" b="1" dirty="0">
                <a:solidFill>
                  <a:schemeClr val="tx1"/>
                </a:solidFill>
                <a:latin typeface="+mn-ea"/>
              </a:rPr>
              <a:t>，为</a:t>
            </a:r>
            <a:r>
              <a:rPr lang="en-US" altLang="zh-CN" b="1" dirty="0">
                <a:solidFill>
                  <a:srgbClr val="FF0000"/>
                </a:solidFill>
                <a:latin typeface="+mn-ea"/>
              </a:rPr>
              <a:t>500</a:t>
            </a:r>
            <a:r>
              <a:rPr lang="zh-CN" altLang="en-US" b="1" dirty="0">
                <a:solidFill>
                  <a:srgbClr val="FF0000"/>
                </a:solidFill>
                <a:latin typeface="+mn-ea"/>
              </a:rPr>
              <a:t>亿</a:t>
            </a:r>
            <a:r>
              <a:rPr lang="zh-CN" altLang="en-US" b="1" dirty="0">
                <a:solidFill>
                  <a:schemeClr val="tx1"/>
                </a:solidFill>
                <a:latin typeface="+mn-ea"/>
              </a:rPr>
              <a:t>元。</a:t>
            </a:r>
            <a:endParaRPr lang="en-US" altLang="zh-CN" b="1" dirty="0">
              <a:solidFill>
                <a:schemeClr val="tx1"/>
              </a:solidFill>
              <a:latin typeface="+mn-ea"/>
            </a:endParaRPr>
          </a:p>
          <a:p>
            <a:pPr marL="285693" indent="-285693">
              <a:lnSpc>
                <a:spcPct val="150000"/>
              </a:lnSpc>
              <a:buFont typeface="Wingdings" panose="05000000000000000000" pitchFamily="2" charset="2"/>
              <a:buChar char="Ø"/>
            </a:pPr>
            <a:r>
              <a:rPr lang="zh-CN" altLang="en-US" b="1" dirty="0">
                <a:solidFill>
                  <a:schemeClr val="tx1"/>
                </a:solidFill>
                <a:latin typeface="+mn-ea"/>
              </a:rPr>
              <a:t>国内测试设备龙头长川科技</a:t>
            </a:r>
            <a:r>
              <a:rPr lang="en-US" altLang="zh-CN" b="1" dirty="0">
                <a:solidFill>
                  <a:schemeClr val="tx1"/>
                </a:solidFill>
                <a:latin typeface="+mn-ea"/>
              </a:rPr>
              <a:t>2018</a:t>
            </a:r>
            <a:r>
              <a:rPr lang="zh-CN" altLang="en-US" b="1" dirty="0">
                <a:solidFill>
                  <a:schemeClr val="tx1"/>
                </a:solidFill>
                <a:latin typeface="+mn-ea"/>
              </a:rPr>
              <a:t>年的营收才</a:t>
            </a:r>
            <a:r>
              <a:rPr lang="en-US" altLang="zh-CN" b="1" dirty="0">
                <a:solidFill>
                  <a:srgbClr val="FF0000"/>
                </a:solidFill>
                <a:latin typeface="+mn-ea"/>
              </a:rPr>
              <a:t>2.16</a:t>
            </a:r>
            <a:r>
              <a:rPr lang="zh-CN" altLang="en-US" b="1" dirty="0">
                <a:solidFill>
                  <a:schemeClr val="tx1"/>
                </a:solidFill>
                <a:latin typeface="+mn-ea"/>
              </a:rPr>
              <a:t>亿元，有巨大的成长空间。</a:t>
            </a:r>
            <a:endParaRPr lang="en-US" altLang="zh-CN" b="1" dirty="0">
              <a:solidFill>
                <a:schemeClr val="tx1"/>
              </a:solidFill>
              <a:latin typeface="+mn-ea"/>
            </a:endParaRPr>
          </a:p>
        </p:txBody>
      </p:sp>
      <p:sp>
        <p:nvSpPr>
          <p:cNvPr id="6" name="TextBox 5"/>
          <p:cNvSpPr txBox="1"/>
          <p:nvPr/>
        </p:nvSpPr>
        <p:spPr>
          <a:xfrm>
            <a:off x="67617" y="3644987"/>
            <a:ext cx="4103744" cy="2221376"/>
          </a:xfrm>
          <a:prstGeom prst="rect">
            <a:avLst/>
          </a:prstGeom>
          <a:noFill/>
        </p:spPr>
        <p:txBody>
          <a:bodyPr wrap="square" rtlCol="0">
            <a:spAutoFit/>
          </a:bodyPr>
          <a:lstStyle/>
          <a:p>
            <a:pPr marL="285693" indent="-285693" algn="just">
              <a:lnSpc>
                <a:spcPct val="200000"/>
              </a:lnSpc>
              <a:buFont typeface="Wingdings" panose="05000000000000000000" pitchFamily="2" charset="2"/>
              <a:buChar char="u"/>
            </a:pPr>
            <a:r>
              <a:rPr lang="zh-CN" altLang="en-US" b="1" dirty="0">
                <a:solidFill>
                  <a:srgbClr val="C00000"/>
                </a:solidFill>
                <a:latin typeface="+mn-ea"/>
              </a:rPr>
              <a:t>按价值链分布，制造设备约占半导体设备的</a:t>
            </a:r>
            <a:r>
              <a:rPr lang="en-US" altLang="zh-CN" b="1" dirty="0">
                <a:solidFill>
                  <a:srgbClr val="C00000"/>
                </a:solidFill>
                <a:latin typeface="+mn-ea"/>
              </a:rPr>
              <a:t>78%</a:t>
            </a:r>
            <a:r>
              <a:rPr lang="zh-CN" altLang="en-US" b="1" dirty="0">
                <a:solidFill>
                  <a:srgbClr val="C00000"/>
                </a:solidFill>
                <a:latin typeface="+mn-ea"/>
              </a:rPr>
              <a:t>，封装设备约占</a:t>
            </a:r>
            <a:r>
              <a:rPr lang="en-US" altLang="zh-CN" b="1" dirty="0">
                <a:solidFill>
                  <a:srgbClr val="C00000"/>
                </a:solidFill>
                <a:latin typeface="+mn-ea"/>
              </a:rPr>
              <a:t>7%</a:t>
            </a:r>
            <a:r>
              <a:rPr lang="zh-CN" altLang="en-US" b="1" dirty="0">
                <a:solidFill>
                  <a:srgbClr val="C00000"/>
                </a:solidFill>
                <a:latin typeface="+mn-ea"/>
              </a:rPr>
              <a:t>，测试设备约占</a:t>
            </a:r>
            <a:r>
              <a:rPr lang="en-US" altLang="zh-CN" b="1" dirty="0">
                <a:solidFill>
                  <a:srgbClr val="C00000"/>
                </a:solidFill>
                <a:latin typeface="+mn-ea"/>
              </a:rPr>
              <a:t>10%</a:t>
            </a:r>
            <a:r>
              <a:rPr lang="zh-CN" altLang="en-US" b="1" dirty="0">
                <a:solidFill>
                  <a:srgbClr val="C00000"/>
                </a:solidFill>
                <a:latin typeface="+mn-ea"/>
              </a:rPr>
              <a:t>，其他设备约占</a:t>
            </a:r>
            <a:r>
              <a:rPr lang="en-US" altLang="zh-CN" b="1" dirty="0">
                <a:solidFill>
                  <a:srgbClr val="C00000"/>
                </a:solidFill>
                <a:latin typeface="+mn-ea"/>
              </a:rPr>
              <a:t>5%</a:t>
            </a:r>
            <a:r>
              <a:rPr lang="zh-CN" altLang="en-US" b="1" dirty="0">
                <a:solidFill>
                  <a:srgbClr val="C00000"/>
                </a:solidFill>
                <a:latin typeface="+mn-ea"/>
              </a:rPr>
              <a:t>。</a:t>
            </a:r>
          </a:p>
        </p:txBody>
      </p:sp>
      <p:sp>
        <p:nvSpPr>
          <p:cNvPr id="8" name="矩形 7"/>
          <p:cNvSpPr/>
          <p:nvPr/>
        </p:nvSpPr>
        <p:spPr>
          <a:xfrm>
            <a:off x="467544" y="1101087"/>
            <a:ext cx="5543654" cy="646219"/>
          </a:xfrm>
          <a:prstGeom prst="rect">
            <a:avLst/>
          </a:prstGeom>
          <a:ln>
            <a:solidFill>
              <a:srgbClr val="FF0000"/>
            </a:solidFill>
          </a:ln>
        </p:spPr>
        <p:txBody>
          <a:bodyPr wrap="square">
            <a:spAutoFit/>
          </a:bodyPr>
          <a:lstStyle/>
          <a:p>
            <a:pPr algn="l"/>
            <a:r>
              <a:rPr lang="zh-CN" altLang="en-US" b="1" dirty="0">
                <a:solidFill>
                  <a:srgbClr val="FF0000"/>
                </a:solidFill>
              </a:rPr>
              <a:t>在半导体的投资热潮中，设备国产化替代由易到难，测试设备厂商有望率先受益。</a:t>
            </a:r>
            <a:endParaRPr lang="zh-CN" altLang="en-US" b="1" dirty="0"/>
          </a:p>
        </p:txBody>
      </p:sp>
      <p:graphicFrame>
        <p:nvGraphicFramePr>
          <p:cNvPr id="10" name="图表 9"/>
          <p:cNvGraphicFramePr/>
          <p:nvPr>
            <p:extLst/>
          </p:nvPr>
        </p:nvGraphicFramePr>
        <p:xfrm>
          <a:off x="4171361" y="3291094"/>
          <a:ext cx="4842126" cy="332545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567204" y="6308820"/>
            <a:ext cx="2468517" cy="307724"/>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数据来源：</a:t>
            </a:r>
            <a:r>
              <a:rPr lang="en-US" altLang="zh-CN" sz="1400" dirty="0">
                <a:latin typeface="Times New Roman" panose="02020603050405020304" pitchFamily="18" charset="0"/>
                <a:cs typeface="Times New Roman" panose="02020603050405020304" pitchFamily="18" charset="0"/>
              </a:rPr>
              <a:t>SEMI</a:t>
            </a:r>
            <a:r>
              <a:rPr lang="zh-CN" altLang="en-US" sz="1400" dirty="0">
                <a:latin typeface="Times New Roman" panose="02020603050405020304" pitchFamily="18" charset="0"/>
                <a:cs typeface="Times New Roman" panose="02020603050405020304" pitchFamily="18" charset="0"/>
              </a:rPr>
              <a:t> 鲸准研究院</a:t>
            </a:r>
          </a:p>
        </p:txBody>
      </p:sp>
      <p:sp>
        <p:nvSpPr>
          <p:cNvPr id="9" name="Rectangle 2">
            <a:extLst>
              <a:ext uri="{FF2B5EF4-FFF2-40B4-BE49-F238E27FC236}">
                <a16:creationId xmlns:a16="http://schemas.microsoft.com/office/drawing/2014/main" id="{02A7000A-548F-434D-9111-E7DDCAB35D04}"/>
              </a:ext>
            </a:extLst>
          </p:cNvPr>
          <p:cNvSpPr>
            <a:spLocks noChangeArrowheads="1"/>
          </p:cNvSpPr>
          <p:nvPr/>
        </p:nvSpPr>
        <p:spPr bwMode="auto">
          <a:xfrm>
            <a:off x="1763688" y="0"/>
            <a:ext cx="7380312" cy="654596"/>
          </a:xfrm>
          <a:prstGeom prst="roundRect">
            <a:avLst>
              <a:gd name="adj" fmla="val 21667"/>
            </a:avLst>
          </a:prstGeom>
          <a:solidFill>
            <a:schemeClr val="accent5">
              <a:lumMod val="20000"/>
              <a:lumOff val="80000"/>
            </a:schemeClr>
          </a:solid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1353692"/>
      </p:ext>
    </p:extLst>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566867401(1)"/>
          <p:cNvPicPr/>
          <p:nvPr/>
        </p:nvPicPr>
        <p:blipFill>
          <a:blip r:embed="rId2" cstate="print"/>
          <a:stretch>
            <a:fillRect/>
          </a:stretch>
        </p:blipFill>
        <p:spPr>
          <a:xfrm>
            <a:off x="1188211" y="2277072"/>
            <a:ext cx="6479595" cy="3023811"/>
          </a:xfrm>
          <a:prstGeom prst="rect">
            <a:avLst/>
          </a:prstGeom>
        </p:spPr>
      </p:pic>
      <p:pic>
        <p:nvPicPr>
          <p:cNvPr id="8" name="图片 7" descr="1566867421"/>
          <p:cNvPicPr/>
          <p:nvPr/>
        </p:nvPicPr>
        <p:blipFill>
          <a:blip r:embed="rId3" cstate="print"/>
          <a:stretch>
            <a:fillRect/>
          </a:stretch>
        </p:blipFill>
        <p:spPr>
          <a:xfrm>
            <a:off x="612247" y="5495387"/>
            <a:ext cx="7199550" cy="1362018"/>
          </a:xfrm>
          <a:prstGeom prst="rect">
            <a:avLst/>
          </a:prstGeom>
        </p:spPr>
      </p:pic>
      <p:sp>
        <p:nvSpPr>
          <p:cNvPr id="10" name="TextBox 9"/>
          <p:cNvSpPr txBox="1"/>
          <p:nvPr/>
        </p:nvSpPr>
        <p:spPr>
          <a:xfrm>
            <a:off x="620011" y="957056"/>
            <a:ext cx="8416485" cy="1200329"/>
          </a:xfrm>
          <a:prstGeom prst="rect">
            <a:avLst/>
          </a:prstGeom>
          <a:noFill/>
        </p:spPr>
        <p:txBody>
          <a:bodyPr wrap="square" rtlCol="0">
            <a:spAutoFit/>
          </a:bodyPr>
          <a:lstStyle/>
          <a:p>
            <a:pPr algn="l"/>
            <a:r>
              <a:rPr lang="zh-CN" altLang="en-US" b="1" dirty="0">
                <a:solidFill>
                  <a:schemeClr val="tx1"/>
                </a:solidFill>
              </a:rPr>
              <a:t>集成电路测试设备主要包括：晶圆制造设备、封装设备、测试设备、其他设备。</a:t>
            </a:r>
            <a:endParaRPr lang="en-US" altLang="zh-CN" b="1" dirty="0">
              <a:solidFill>
                <a:schemeClr val="tx1"/>
              </a:solidFill>
            </a:endParaRPr>
          </a:p>
          <a:p>
            <a:pPr algn="l"/>
            <a:r>
              <a:rPr lang="zh-CN" altLang="en-US" b="1" dirty="0">
                <a:solidFill>
                  <a:schemeClr val="tx1"/>
                </a:solidFill>
              </a:rPr>
              <a:t>制造设备主要包括：光刻机、刻蚀机和薄膜沉积设备等。</a:t>
            </a:r>
            <a:endParaRPr lang="en-US" altLang="zh-CN" b="1" dirty="0">
              <a:solidFill>
                <a:schemeClr val="tx1"/>
              </a:solidFill>
            </a:endParaRPr>
          </a:p>
          <a:p>
            <a:pPr algn="l"/>
            <a:r>
              <a:rPr lang="zh-CN" altLang="en-US" b="1" dirty="0">
                <a:solidFill>
                  <a:schemeClr val="tx1"/>
                </a:solidFill>
              </a:rPr>
              <a:t>封装设备主要包括：切片机、装片机、引线键合机等。</a:t>
            </a:r>
            <a:endParaRPr lang="en-US" altLang="zh-CN" b="1" dirty="0">
              <a:solidFill>
                <a:schemeClr val="tx1"/>
              </a:solidFill>
            </a:endParaRPr>
          </a:p>
          <a:p>
            <a:pPr algn="l"/>
            <a:r>
              <a:rPr lang="zh-CN" altLang="en-US" b="1" dirty="0">
                <a:solidFill>
                  <a:schemeClr val="tx1"/>
                </a:solidFill>
              </a:rPr>
              <a:t>测试设备主要包括：</a:t>
            </a:r>
            <a:r>
              <a:rPr lang="zh-CN" altLang="en-US" b="1" dirty="0">
                <a:solidFill>
                  <a:srgbClr val="FF0000"/>
                </a:solidFill>
              </a:rPr>
              <a:t>测试机</a:t>
            </a:r>
            <a:r>
              <a:rPr lang="zh-CN" altLang="en-US" b="1" dirty="0">
                <a:solidFill>
                  <a:schemeClr val="tx1"/>
                </a:solidFill>
              </a:rPr>
              <a:t>、</a:t>
            </a:r>
            <a:r>
              <a:rPr lang="zh-CN" altLang="en-US" b="1" dirty="0">
                <a:solidFill>
                  <a:srgbClr val="FF0000"/>
                </a:solidFill>
              </a:rPr>
              <a:t>分选机</a:t>
            </a:r>
            <a:r>
              <a:rPr lang="zh-CN" altLang="en-US" b="1" dirty="0">
                <a:solidFill>
                  <a:schemeClr val="tx1"/>
                </a:solidFill>
              </a:rPr>
              <a:t>、</a:t>
            </a:r>
            <a:r>
              <a:rPr lang="zh-CN" altLang="en-US" b="1" dirty="0">
                <a:solidFill>
                  <a:srgbClr val="FF0000"/>
                </a:solidFill>
              </a:rPr>
              <a:t>探针台</a:t>
            </a:r>
            <a:r>
              <a:rPr lang="zh-CN" altLang="en-US" b="1" dirty="0"/>
              <a:t>。</a:t>
            </a:r>
          </a:p>
        </p:txBody>
      </p:sp>
      <p:sp>
        <p:nvSpPr>
          <p:cNvPr id="11" name="TextBox 10"/>
          <p:cNvSpPr txBox="1"/>
          <p:nvPr/>
        </p:nvSpPr>
        <p:spPr>
          <a:xfrm>
            <a:off x="2268144" y="5156892"/>
            <a:ext cx="3887757" cy="338495"/>
          </a:xfrm>
          <a:prstGeom prst="rect">
            <a:avLst/>
          </a:prstGeom>
          <a:noFill/>
        </p:spPr>
        <p:txBody>
          <a:bodyPr wrap="square" rtlCol="0">
            <a:spAutoFit/>
          </a:bodyPr>
          <a:lstStyle/>
          <a:p>
            <a:r>
              <a:rPr lang="zh-CN" altLang="en-US" sz="1600" b="1" dirty="0">
                <a:solidFill>
                  <a:srgbClr val="FF0000"/>
                </a:solidFill>
              </a:rPr>
              <a:t>集成电路测试的三大核心设备</a:t>
            </a:r>
          </a:p>
        </p:txBody>
      </p:sp>
      <p:sp>
        <p:nvSpPr>
          <p:cNvPr id="9" name="Rectangle 2">
            <a:extLst>
              <a:ext uri="{FF2B5EF4-FFF2-40B4-BE49-F238E27FC236}">
                <a16:creationId xmlns:a16="http://schemas.microsoft.com/office/drawing/2014/main" id="{4A69E917-8944-4984-BCBE-580E094927BE}"/>
              </a:ext>
            </a:extLst>
          </p:cNvPr>
          <p:cNvSpPr>
            <a:spLocks noChangeArrowheads="1"/>
          </p:cNvSpPr>
          <p:nvPr/>
        </p:nvSpPr>
        <p:spPr bwMode="auto">
          <a:xfrm>
            <a:off x="1763688" y="0"/>
            <a:ext cx="7380312" cy="654596"/>
          </a:xfrm>
          <a:prstGeom prst="roundRect">
            <a:avLst>
              <a:gd name="adj" fmla="val 21667"/>
            </a:avLst>
          </a:prstGeom>
          <a:solidFill>
            <a:schemeClr val="accent5">
              <a:lumMod val="20000"/>
              <a:lumOff val="80000"/>
            </a:schemeClr>
          </a:solid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566867279(1)"/>
          <p:cNvPicPr/>
          <p:nvPr/>
        </p:nvPicPr>
        <p:blipFill>
          <a:blip r:embed="rId2" cstate="print"/>
          <a:stretch>
            <a:fillRect/>
          </a:stretch>
        </p:blipFill>
        <p:spPr>
          <a:xfrm>
            <a:off x="468256" y="2179442"/>
            <a:ext cx="8279483" cy="3769401"/>
          </a:xfrm>
          <a:prstGeom prst="rect">
            <a:avLst/>
          </a:prstGeom>
        </p:spPr>
      </p:pic>
      <p:sp>
        <p:nvSpPr>
          <p:cNvPr id="9" name="TextBox 8"/>
          <p:cNvSpPr txBox="1"/>
          <p:nvPr/>
        </p:nvSpPr>
        <p:spPr>
          <a:xfrm>
            <a:off x="1187624" y="764704"/>
            <a:ext cx="4816555" cy="58467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199" spc="50" dirty="0">
                <a:ln w="11430"/>
                <a:solidFill>
                  <a:schemeClr val="accent4"/>
                </a:solidFill>
                <a:effectLst>
                  <a:outerShdw blurRad="76200" dist="50800" dir="5400000" algn="tl" rotWithShape="0">
                    <a:srgbClr val="000000">
                      <a:alpha val="65000"/>
                    </a:srgbClr>
                  </a:outerShdw>
                </a:effectLst>
                <a:latin typeface="微软雅黑" pitchFamily="34" charset="-122"/>
                <a:ea typeface="微软雅黑" pitchFamily="34" charset="-122"/>
              </a:rPr>
              <a:t>集成电路测试设备介绍</a:t>
            </a:r>
          </a:p>
        </p:txBody>
      </p:sp>
      <p:sp>
        <p:nvSpPr>
          <p:cNvPr id="7" name="TextBox 6"/>
          <p:cNvSpPr txBox="1"/>
          <p:nvPr/>
        </p:nvSpPr>
        <p:spPr>
          <a:xfrm>
            <a:off x="683568" y="1556792"/>
            <a:ext cx="6691696" cy="369268"/>
          </a:xfrm>
          <a:prstGeom prst="rect">
            <a:avLst/>
          </a:prstGeom>
          <a:noFill/>
          <a:ln>
            <a:solidFill>
              <a:srgbClr val="FF0000"/>
            </a:solidFill>
          </a:ln>
        </p:spPr>
        <p:txBody>
          <a:bodyPr wrap="none" rtlCol="0">
            <a:spAutoFit/>
          </a:bodyPr>
          <a:lstStyle/>
          <a:p>
            <a:r>
              <a:rPr lang="zh-CN" altLang="en-US" b="1" dirty="0">
                <a:solidFill>
                  <a:srgbClr val="FF0000"/>
                </a:solidFill>
              </a:rPr>
              <a:t>集成电路测试贯穿了集成电路设计、制造、封装三大生产过程。</a:t>
            </a:r>
          </a:p>
        </p:txBody>
      </p:sp>
      <p:sp>
        <p:nvSpPr>
          <p:cNvPr id="5" name="Rectangle 2">
            <a:extLst>
              <a:ext uri="{FF2B5EF4-FFF2-40B4-BE49-F238E27FC236}">
                <a16:creationId xmlns:a16="http://schemas.microsoft.com/office/drawing/2014/main" id="{CB0440EC-D1ED-4C4C-B691-6EC6A2AA8CA6}"/>
              </a:ext>
            </a:extLst>
          </p:cNvPr>
          <p:cNvSpPr>
            <a:spLocks noChangeArrowheads="1"/>
          </p:cNvSpPr>
          <p:nvPr/>
        </p:nvSpPr>
        <p:spPr bwMode="auto">
          <a:xfrm>
            <a:off x="1763688" y="0"/>
            <a:ext cx="7380312" cy="654596"/>
          </a:xfrm>
          <a:prstGeom prst="roundRect">
            <a:avLst>
              <a:gd name="adj" fmla="val 21667"/>
            </a:avLst>
          </a:prstGeom>
          <a:solidFill>
            <a:schemeClr val="accent5">
              <a:lumMod val="20000"/>
              <a:lumOff val="80000"/>
            </a:schemeClr>
          </a:solid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cstate="print"/>
          <a:srcRect/>
          <a:stretch>
            <a:fillRect/>
          </a:stretch>
        </p:blipFill>
        <p:spPr bwMode="auto">
          <a:xfrm>
            <a:off x="300038" y="1844824"/>
            <a:ext cx="8543923" cy="4104181"/>
          </a:xfrm>
          <a:prstGeom prst="rect">
            <a:avLst/>
          </a:prstGeom>
          <a:noFill/>
          <a:ln w="9525">
            <a:noFill/>
            <a:miter lim="800000"/>
            <a:headEnd/>
            <a:tailEnd/>
          </a:ln>
        </p:spPr>
      </p:pic>
      <p:sp>
        <p:nvSpPr>
          <p:cNvPr id="10" name="TextBox 9"/>
          <p:cNvSpPr txBox="1"/>
          <p:nvPr/>
        </p:nvSpPr>
        <p:spPr>
          <a:xfrm>
            <a:off x="916638" y="1269135"/>
            <a:ext cx="6679698" cy="369268"/>
          </a:xfrm>
          <a:prstGeom prst="rect">
            <a:avLst/>
          </a:prstGeom>
          <a:noFill/>
          <a:ln>
            <a:solidFill>
              <a:srgbClr val="FF0000"/>
            </a:solidFill>
          </a:ln>
        </p:spPr>
        <p:txBody>
          <a:bodyPr wrap="square" rtlCol="0">
            <a:spAutoFit/>
          </a:bodyPr>
          <a:lstStyle/>
          <a:p>
            <a:r>
              <a:rPr lang="zh-CN" altLang="en-US" b="1" dirty="0">
                <a:solidFill>
                  <a:srgbClr val="FF0000"/>
                </a:solidFill>
              </a:rPr>
              <a:t>集成电路测试设备用于集成电路设计、制造、封装全过程。</a:t>
            </a:r>
          </a:p>
        </p:txBody>
      </p:sp>
      <p:sp>
        <p:nvSpPr>
          <p:cNvPr id="8" name="Rectangle 2">
            <a:extLst>
              <a:ext uri="{FF2B5EF4-FFF2-40B4-BE49-F238E27FC236}">
                <a16:creationId xmlns:a16="http://schemas.microsoft.com/office/drawing/2014/main" id="{D851C2B0-73D5-4114-9287-C488EC15CFD6}"/>
              </a:ext>
            </a:extLst>
          </p:cNvPr>
          <p:cNvSpPr>
            <a:spLocks noChangeArrowheads="1"/>
          </p:cNvSpPr>
          <p:nvPr/>
        </p:nvSpPr>
        <p:spPr bwMode="auto">
          <a:xfrm>
            <a:off x="1763688" y="0"/>
            <a:ext cx="7380312" cy="654596"/>
          </a:xfrm>
          <a:prstGeom prst="roundRect">
            <a:avLst>
              <a:gd name="adj" fmla="val 21667"/>
            </a:avLst>
          </a:prstGeom>
          <a:solidFill>
            <a:schemeClr val="accent5">
              <a:lumMod val="20000"/>
              <a:lumOff val="80000"/>
            </a:schemeClr>
          </a:solid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8256" y="833458"/>
            <a:ext cx="8496232" cy="1573684"/>
          </a:xfrm>
          <a:prstGeom prst="rect">
            <a:avLst/>
          </a:prstGeom>
          <a:noFill/>
        </p:spPr>
        <p:txBody>
          <a:bodyPr wrap="square" rtlCol="0">
            <a:spAutoFit/>
          </a:bodyPr>
          <a:lstStyle/>
          <a:p>
            <a:pPr>
              <a:lnSpc>
                <a:spcPts val="2999"/>
              </a:lnSpc>
            </a:pPr>
            <a:r>
              <a:rPr lang="zh-CN" altLang="en-US" b="1" dirty="0">
                <a:solidFill>
                  <a:schemeClr val="tx1"/>
                </a:solidFill>
                <a:latin typeface="+mn-ea"/>
              </a:rPr>
              <a:t>    测试设备中，测试机市场份额最大，各类测试机加总约占测试设备市场空间的</a:t>
            </a:r>
            <a:r>
              <a:rPr lang="en-US" altLang="zh-CN" b="1" dirty="0">
                <a:solidFill>
                  <a:schemeClr val="tx1"/>
                </a:solidFill>
                <a:latin typeface="+mn-ea"/>
              </a:rPr>
              <a:t>65%</a:t>
            </a:r>
            <a:r>
              <a:rPr lang="zh-CN" altLang="en-US" b="1" dirty="0">
                <a:solidFill>
                  <a:schemeClr val="tx1"/>
                </a:solidFill>
                <a:latin typeface="+mn-ea"/>
              </a:rPr>
              <a:t>左右。其中，数字（</a:t>
            </a:r>
            <a:r>
              <a:rPr lang="en-US" altLang="zh-CN" b="1" dirty="0" err="1">
                <a:solidFill>
                  <a:schemeClr val="tx1"/>
                </a:solidFill>
                <a:latin typeface="+mn-ea"/>
              </a:rPr>
              <a:t>SoC</a:t>
            </a:r>
            <a:r>
              <a:rPr lang="zh-CN" altLang="en-US" b="1" dirty="0">
                <a:solidFill>
                  <a:schemeClr val="tx1"/>
                </a:solidFill>
                <a:latin typeface="+mn-ea"/>
              </a:rPr>
              <a:t>）测试机占比</a:t>
            </a:r>
            <a:r>
              <a:rPr lang="en-US" altLang="zh-CN" b="1" dirty="0">
                <a:solidFill>
                  <a:schemeClr val="tx1"/>
                </a:solidFill>
                <a:latin typeface="+mn-ea"/>
              </a:rPr>
              <a:t>50%</a:t>
            </a:r>
            <a:r>
              <a:rPr lang="zh-CN" altLang="en-US" b="1" dirty="0">
                <a:solidFill>
                  <a:schemeClr val="tx1"/>
                </a:solidFill>
                <a:latin typeface="+mn-ea"/>
              </a:rPr>
              <a:t>左右，分选机与探针台占比相近，约各占测试设备总市场空间的</a:t>
            </a:r>
            <a:r>
              <a:rPr lang="en-US" altLang="zh-CN" b="1" dirty="0">
                <a:solidFill>
                  <a:schemeClr val="tx1"/>
                </a:solidFill>
                <a:latin typeface="+mn-ea"/>
              </a:rPr>
              <a:t>15%</a:t>
            </a:r>
            <a:r>
              <a:rPr lang="zh-CN" altLang="en-US" b="1" dirty="0">
                <a:solidFill>
                  <a:schemeClr val="tx1"/>
                </a:solidFill>
                <a:latin typeface="+mn-ea"/>
              </a:rPr>
              <a:t>左右，存储器（</a:t>
            </a:r>
            <a:r>
              <a:rPr lang="en-US" altLang="zh-CN" b="1" dirty="0">
                <a:solidFill>
                  <a:schemeClr val="tx1"/>
                </a:solidFill>
                <a:latin typeface="+mn-ea"/>
              </a:rPr>
              <a:t>Memory</a:t>
            </a:r>
            <a:r>
              <a:rPr lang="zh-CN" altLang="en-US" b="1" dirty="0">
                <a:solidFill>
                  <a:schemeClr val="tx1"/>
                </a:solidFill>
                <a:latin typeface="+mn-ea"/>
              </a:rPr>
              <a:t>）测试机占比</a:t>
            </a:r>
            <a:r>
              <a:rPr lang="en-US" altLang="zh-CN" b="1" dirty="0">
                <a:solidFill>
                  <a:schemeClr val="tx1"/>
                </a:solidFill>
                <a:latin typeface="+mn-ea"/>
              </a:rPr>
              <a:t>10%</a:t>
            </a:r>
            <a:r>
              <a:rPr lang="zh-CN" altLang="en-US" b="1" dirty="0">
                <a:solidFill>
                  <a:schemeClr val="tx1"/>
                </a:solidFill>
                <a:latin typeface="+mn-ea"/>
              </a:rPr>
              <a:t>左右，模拟测试机大约占</a:t>
            </a:r>
            <a:r>
              <a:rPr lang="en-US" altLang="zh-CN" b="1" dirty="0">
                <a:solidFill>
                  <a:schemeClr val="tx1"/>
                </a:solidFill>
                <a:latin typeface="+mn-ea"/>
              </a:rPr>
              <a:t>5%</a:t>
            </a:r>
            <a:r>
              <a:rPr lang="zh-CN" altLang="en-US" b="1" dirty="0">
                <a:solidFill>
                  <a:schemeClr val="tx1"/>
                </a:solidFill>
                <a:latin typeface="+mn-ea"/>
              </a:rPr>
              <a:t>左右。</a:t>
            </a:r>
          </a:p>
        </p:txBody>
      </p:sp>
      <p:graphicFrame>
        <p:nvGraphicFramePr>
          <p:cNvPr id="5" name="图表 4"/>
          <p:cNvGraphicFramePr/>
          <p:nvPr>
            <p:extLst/>
          </p:nvPr>
        </p:nvGraphicFramePr>
        <p:xfrm>
          <a:off x="1404198" y="2626832"/>
          <a:ext cx="6096001"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5003973" y="6380816"/>
            <a:ext cx="2447847" cy="307724"/>
          </a:xfrm>
          <a:prstGeom prst="rect">
            <a:avLst/>
          </a:prstGeom>
          <a:noFill/>
          <a:ln>
            <a:noFill/>
          </a:ln>
        </p:spPr>
        <p:txBody>
          <a:bodyPr wrap="square">
            <a:spAutoFit/>
          </a:bodyPr>
          <a:lstStyle/>
          <a:p>
            <a:r>
              <a:rPr lang="zh-CN" altLang="en-US" sz="1400" dirty="0"/>
              <a:t>数据来源：SEMI 鲸准研究院</a:t>
            </a:r>
          </a:p>
        </p:txBody>
      </p:sp>
      <p:sp>
        <p:nvSpPr>
          <p:cNvPr id="9" name="Rectangle 2">
            <a:extLst>
              <a:ext uri="{FF2B5EF4-FFF2-40B4-BE49-F238E27FC236}">
                <a16:creationId xmlns:a16="http://schemas.microsoft.com/office/drawing/2014/main" id="{884A208F-F006-4662-A4E2-6F36491D5C13}"/>
              </a:ext>
            </a:extLst>
          </p:cNvPr>
          <p:cNvSpPr>
            <a:spLocks noChangeArrowheads="1"/>
          </p:cNvSpPr>
          <p:nvPr/>
        </p:nvSpPr>
        <p:spPr bwMode="auto">
          <a:xfrm>
            <a:off x="1763688" y="0"/>
            <a:ext cx="7380312" cy="654596"/>
          </a:xfrm>
          <a:prstGeom prst="roundRect">
            <a:avLst>
              <a:gd name="adj" fmla="val 21667"/>
            </a:avLst>
          </a:prstGeom>
          <a:solidFill>
            <a:schemeClr val="accent5">
              <a:lumMod val="20000"/>
              <a:lumOff val="80000"/>
            </a:schemeClr>
          </a:solidFill>
          <a:ln>
            <a:noFill/>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sz="3200" dirty="0">
                <a:solidFill>
                  <a:srgbClr val="993300"/>
                </a:solidFill>
                <a:latin typeface="微软雅黑" panose="020B0503020204020204" pitchFamily="34" charset="-122"/>
                <a:ea typeface="微软雅黑" panose="020B0503020204020204" pitchFamily="34" charset="-122"/>
              </a:rPr>
              <a:t>1.1.3 </a:t>
            </a:r>
            <a:r>
              <a:rPr lang="zh-CN" altLang="en-US" sz="3200"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sz="3200"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2770620"/>
      </p:ext>
    </p:extLst>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2690799752"/>
              </p:ext>
            </p:extLst>
          </p:nvPr>
        </p:nvGraphicFramePr>
        <p:xfrm>
          <a:off x="179512" y="981075"/>
          <a:ext cx="8961313" cy="3258066"/>
        </p:xfrm>
        <a:graphic>
          <a:graphicData uri="http://schemas.openxmlformats.org/drawingml/2006/table">
            <a:tbl>
              <a:tblPr firstRow="1" firstCol="1" bandRow="1" bandCol="1">
                <a:tableStyleId>{5C22544A-7EE6-4342-B048-85BDC9FD1C3A}</a:tableStyleId>
              </a:tblPr>
              <a:tblGrid>
                <a:gridCol w="1656665">
                  <a:extLst>
                    <a:ext uri="{9D8B030D-6E8A-4147-A177-3AD203B41FA5}">
                      <a16:colId xmlns:a16="http://schemas.microsoft.com/office/drawing/2014/main" val="20000"/>
                    </a:ext>
                  </a:extLst>
                </a:gridCol>
                <a:gridCol w="4333627">
                  <a:extLst>
                    <a:ext uri="{9D8B030D-6E8A-4147-A177-3AD203B41FA5}">
                      <a16:colId xmlns:a16="http://schemas.microsoft.com/office/drawing/2014/main" val="20001"/>
                    </a:ext>
                  </a:extLst>
                </a:gridCol>
                <a:gridCol w="1542477">
                  <a:extLst>
                    <a:ext uri="{9D8B030D-6E8A-4147-A177-3AD203B41FA5}">
                      <a16:colId xmlns:a16="http://schemas.microsoft.com/office/drawing/2014/main" val="20002"/>
                    </a:ext>
                  </a:extLst>
                </a:gridCol>
                <a:gridCol w="1428544">
                  <a:extLst>
                    <a:ext uri="{9D8B030D-6E8A-4147-A177-3AD203B41FA5}">
                      <a16:colId xmlns:a16="http://schemas.microsoft.com/office/drawing/2014/main" val="20003"/>
                    </a:ext>
                  </a:extLst>
                </a:gridCol>
              </a:tblGrid>
              <a:tr h="1687926">
                <a:tc>
                  <a:txBody>
                    <a:bodyPr/>
                    <a:lstStyle/>
                    <a:p>
                      <a:pPr algn="just">
                        <a:spcAft>
                          <a:spcPts val="0"/>
                        </a:spcAft>
                      </a:pPr>
                      <a:r>
                        <a:rPr lang="zh-CN" altLang="en-US" sz="2000" b="0" i="0" kern="1200" dirty="0">
                          <a:solidFill>
                            <a:schemeClr val="lt1"/>
                          </a:solidFill>
                          <a:effectLst/>
                          <a:latin typeface="+mn-lt"/>
                          <a:ea typeface="+mn-ea"/>
                          <a:cs typeface="+mn-cs"/>
                        </a:rPr>
                        <a:t>课程编号</a:t>
                      </a:r>
                      <a:r>
                        <a:rPr lang="zh-CN" sz="2000" b="1" kern="100" dirty="0">
                          <a:solidFill>
                            <a:schemeClr val="bg1"/>
                          </a:solidFill>
                          <a:effectLst/>
                        </a:rPr>
                        <a:t>：</a:t>
                      </a:r>
                      <a:r>
                        <a:rPr lang="en-US" altLang="zh-CN" sz="2000" b="1" kern="100" dirty="0">
                          <a:solidFill>
                            <a:schemeClr val="bg1"/>
                          </a:solidFill>
                          <a:effectLst/>
                        </a:rPr>
                        <a:t>0608047008</a:t>
                      </a:r>
                      <a:endParaRPr lang="zh-CN" sz="2000" b="1" kern="100" dirty="0">
                        <a:solidFill>
                          <a:schemeClr val="bg1"/>
                        </a:solidFill>
                        <a:effectLst/>
                        <a:latin typeface="Times New Roman" panose="02020603050405020304" pitchFamily="18" charset="0"/>
                        <a:ea typeface="宋体" panose="02010600030101010101" pitchFamily="2" charset="-122"/>
                      </a:endParaRPr>
                    </a:p>
                  </a:txBody>
                  <a:tcPr marL="68582" marR="68582" marT="0" marB="0" anchor="ctr">
                    <a:solidFill>
                      <a:schemeClr val="accent1">
                        <a:lumMod val="50000"/>
                      </a:schemeClr>
                    </a:solidFill>
                  </a:tcPr>
                </a:tc>
                <a:tc>
                  <a:txBody>
                    <a:bodyPr/>
                    <a:lstStyle/>
                    <a:p>
                      <a:pPr algn="just">
                        <a:spcAft>
                          <a:spcPts val="0"/>
                        </a:spcAft>
                      </a:pPr>
                      <a:r>
                        <a:rPr lang="zh-CN" altLang="en-US" sz="2000" b="1" i="0" u="none" strike="noStrike" kern="1200" dirty="0">
                          <a:solidFill>
                            <a:schemeClr val="lt1"/>
                          </a:solidFill>
                          <a:effectLst/>
                          <a:latin typeface="+mn-lt"/>
                          <a:ea typeface="+mn-ea"/>
                          <a:cs typeface="+mn-cs"/>
                        </a:rPr>
                        <a:t>课程名称</a:t>
                      </a:r>
                      <a:r>
                        <a:rPr lang="zh-CN" sz="2000" b="1" kern="100" dirty="0">
                          <a:solidFill>
                            <a:schemeClr val="bg1"/>
                          </a:solidFill>
                          <a:effectLst/>
                        </a:rPr>
                        <a:t>：</a:t>
                      </a:r>
                      <a:r>
                        <a:rPr lang="zh-CN" altLang="en-US" sz="2000" b="1" kern="100" dirty="0">
                          <a:solidFill>
                            <a:schemeClr val="bg1"/>
                          </a:solidFill>
                          <a:effectLst/>
                        </a:rPr>
                        <a:t>混合集成电路测试技术</a:t>
                      </a:r>
                    </a:p>
                  </a:txBody>
                  <a:tcPr marL="68582" marR="68582" marT="0" marB="0" anchor="ctr">
                    <a:solidFill>
                      <a:schemeClr val="accent1">
                        <a:lumMod val="50000"/>
                      </a:schemeClr>
                    </a:solidFill>
                  </a:tcPr>
                </a:tc>
                <a:tc>
                  <a:txBody>
                    <a:bodyPr/>
                    <a:lstStyle/>
                    <a:p>
                      <a:pPr algn="just">
                        <a:spcAft>
                          <a:spcPts val="0"/>
                        </a:spcAft>
                      </a:pPr>
                      <a:r>
                        <a:rPr lang="zh-CN" altLang="en-US" sz="2000" b="1" i="0" u="none" strike="noStrike" kern="1200" dirty="0">
                          <a:solidFill>
                            <a:schemeClr val="lt1"/>
                          </a:solidFill>
                          <a:effectLst/>
                          <a:latin typeface="+mn-lt"/>
                          <a:ea typeface="+mn-ea"/>
                          <a:cs typeface="+mn-cs"/>
                        </a:rPr>
                        <a:t>学时</a:t>
                      </a:r>
                      <a:r>
                        <a:rPr lang="zh-CN" sz="2000" b="1" kern="100" dirty="0">
                          <a:solidFill>
                            <a:schemeClr val="bg1"/>
                          </a:solidFill>
                          <a:effectLst/>
                        </a:rPr>
                        <a:t>：</a:t>
                      </a:r>
                      <a:r>
                        <a:rPr lang="en-US" sz="2000" b="1" kern="100" dirty="0">
                          <a:solidFill>
                            <a:schemeClr val="bg1"/>
                          </a:solidFill>
                          <a:effectLst/>
                        </a:rPr>
                        <a:t>40</a:t>
                      </a:r>
                      <a:endParaRPr lang="zh-CN" sz="2000" b="1" kern="100" dirty="0">
                        <a:solidFill>
                          <a:schemeClr val="bg1"/>
                        </a:solidFill>
                        <a:effectLst/>
                        <a:latin typeface="Times New Roman" panose="02020603050405020304" pitchFamily="18" charset="0"/>
                        <a:ea typeface="宋体" panose="02010600030101010101" pitchFamily="2" charset="-122"/>
                      </a:endParaRPr>
                    </a:p>
                  </a:txBody>
                  <a:tcPr marL="68582" marR="68582" marT="0" marB="0" anchor="ctr">
                    <a:solidFill>
                      <a:schemeClr val="accent1">
                        <a:lumMod val="50000"/>
                      </a:schemeClr>
                    </a:solidFill>
                  </a:tcPr>
                </a:tc>
                <a:tc>
                  <a:txBody>
                    <a:bodyPr/>
                    <a:lstStyle/>
                    <a:p>
                      <a:pPr algn="just">
                        <a:spcAft>
                          <a:spcPts val="0"/>
                        </a:spcAft>
                      </a:pPr>
                      <a:r>
                        <a:rPr lang="zh-CN" altLang="en-US" sz="2000" b="1" i="0" u="none" strike="noStrike" kern="1200" dirty="0">
                          <a:solidFill>
                            <a:schemeClr val="lt1"/>
                          </a:solidFill>
                          <a:effectLst/>
                          <a:latin typeface="+mn-lt"/>
                          <a:ea typeface="+mn-ea"/>
                          <a:cs typeface="+mn-cs"/>
                        </a:rPr>
                        <a:t>学分</a:t>
                      </a:r>
                      <a:r>
                        <a:rPr lang="en-US" altLang="zh-CN" sz="1800" b="0" i="0" kern="1200" dirty="0">
                          <a:solidFill>
                            <a:schemeClr val="lt1"/>
                          </a:solidFill>
                          <a:effectLst/>
                          <a:latin typeface="+mn-lt"/>
                          <a:ea typeface="+mn-ea"/>
                          <a:cs typeface="+mn-cs"/>
                        </a:rPr>
                        <a:t> </a:t>
                      </a:r>
                      <a:r>
                        <a:rPr lang="zh-CN" sz="2000" b="1" kern="100" dirty="0">
                          <a:solidFill>
                            <a:schemeClr val="bg1"/>
                          </a:solidFill>
                          <a:effectLst/>
                        </a:rPr>
                        <a:t>：</a:t>
                      </a:r>
                      <a:r>
                        <a:rPr lang="en-US" sz="2000" b="1" kern="100" dirty="0">
                          <a:solidFill>
                            <a:schemeClr val="bg1"/>
                          </a:solidFill>
                          <a:effectLst/>
                        </a:rPr>
                        <a:t>2</a:t>
                      </a:r>
                      <a:endParaRPr lang="zh-CN" sz="2000" b="1" kern="100" dirty="0">
                        <a:solidFill>
                          <a:schemeClr val="bg1"/>
                        </a:solidFill>
                        <a:effectLst/>
                        <a:latin typeface="Times New Roman" panose="02020603050405020304" pitchFamily="18" charset="0"/>
                        <a:ea typeface="宋体" panose="02010600030101010101" pitchFamily="2" charset="-122"/>
                      </a:endParaRPr>
                    </a:p>
                  </a:txBody>
                  <a:tcPr marL="68582" marR="68582" marT="0" marB="0" anchor="ctr">
                    <a:solidFill>
                      <a:schemeClr val="accent1">
                        <a:lumMod val="50000"/>
                      </a:schemeClr>
                    </a:solidFill>
                  </a:tcPr>
                </a:tc>
                <a:extLst>
                  <a:ext uri="{0D108BD9-81ED-4DB2-BD59-A6C34878D82A}">
                    <a16:rowId xmlns:a16="http://schemas.microsoft.com/office/drawing/2014/main" val="10000"/>
                  </a:ext>
                </a:extLst>
              </a:tr>
              <a:tr h="447159">
                <a:tc>
                  <a:txBody>
                    <a:bodyPr/>
                    <a:lstStyle/>
                    <a:p>
                      <a:pPr algn="just">
                        <a:spcAft>
                          <a:spcPts val="0"/>
                        </a:spcAft>
                      </a:pPr>
                      <a:r>
                        <a:rPr lang="zh-CN" altLang="en-US" sz="2000" b="0" i="0" kern="1200" dirty="0">
                          <a:solidFill>
                            <a:schemeClr val="lt1"/>
                          </a:solidFill>
                          <a:effectLst/>
                          <a:latin typeface="+mn-lt"/>
                          <a:ea typeface="+mn-ea"/>
                          <a:cs typeface="+mn-cs"/>
                        </a:rPr>
                        <a:t>开课时间</a:t>
                      </a:r>
                      <a:r>
                        <a:rPr lang="zh-CN" sz="2000" b="1" kern="100" dirty="0">
                          <a:solidFill>
                            <a:schemeClr val="bg1"/>
                          </a:solidFill>
                          <a:effectLst/>
                        </a:rPr>
                        <a:t>：</a:t>
                      </a:r>
                      <a:r>
                        <a:rPr lang="zh-CN" altLang="en-US" sz="2000" b="1" kern="100" dirty="0">
                          <a:solidFill>
                            <a:schemeClr val="bg1"/>
                          </a:solidFill>
                          <a:effectLst/>
                        </a:rPr>
                        <a:t>秋</a:t>
                      </a:r>
                      <a:endParaRPr lang="zh-CN" sz="2000" b="1" kern="100" dirty="0">
                        <a:solidFill>
                          <a:schemeClr val="bg1"/>
                        </a:solidFill>
                        <a:effectLst/>
                        <a:latin typeface="Times New Roman" panose="02020603050405020304" pitchFamily="18" charset="0"/>
                        <a:ea typeface="宋体" panose="02010600030101010101" pitchFamily="2" charset="-122"/>
                      </a:endParaRPr>
                    </a:p>
                  </a:txBody>
                  <a:tcPr marL="68582" marR="68582" marT="0" marB="0" anchor="ctr">
                    <a:solidFill>
                      <a:schemeClr val="accent1">
                        <a:lumMod val="50000"/>
                      </a:schemeClr>
                    </a:solidFill>
                  </a:tcPr>
                </a:tc>
                <a:tc>
                  <a:txBody>
                    <a:bodyPr/>
                    <a:lstStyle/>
                    <a:p>
                      <a:pPr algn="just">
                        <a:spcAft>
                          <a:spcPts val="0"/>
                        </a:spcAft>
                      </a:pPr>
                      <a:r>
                        <a:rPr lang="zh-CN" altLang="en-US" sz="2000" b="1" kern="100" dirty="0">
                          <a:solidFill>
                            <a:schemeClr val="bg1"/>
                          </a:solidFill>
                          <a:effectLst/>
                        </a:rPr>
                        <a:t>开课学院</a:t>
                      </a:r>
                      <a:r>
                        <a:rPr lang="zh-CN" sz="2000" b="1" kern="100" dirty="0">
                          <a:solidFill>
                            <a:schemeClr val="bg1"/>
                          </a:solidFill>
                          <a:effectLst/>
                        </a:rPr>
                        <a:t>：</a:t>
                      </a:r>
                      <a:r>
                        <a:rPr lang="zh-CN" altLang="en-US" sz="2000" b="1" i="0" kern="1200" dirty="0">
                          <a:solidFill>
                            <a:schemeClr val="bg1"/>
                          </a:solidFill>
                          <a:effectLst/>
                          <a:latin typeface="+mn-lt"/>
                          <a:ea typeface="+mn-ea"/>
                          <a:cs typeface="+mn-cs"/>
                        </a:rPr>
                        <a:t>自动化工程学院</a:t>
                      </a:r>
                    </a:p>
                  </a:txBody>
                  <a:tcPr marL="68582" marR="68582" marT="0" marB="0" anchor="ctr">
                    <a:solidFill>
                      <a:schemeClr val="accent1">
                        <a:lumMod val="50000"/>
                      </a:schemeClr>
                    </a:solidFill>
                  </a:tcPr>
                </a:tc>
                <a:tc gridSpan="2">
                  <a:txBody>
                    <a:bodyPr/>
                    <a:lstStyle/>
                    <a:p>
                      <a:pPr algn="just">
                        <a:spcAft>
                          <a:spcPts val="0"/>
                        </a:spcAft>
                      </a:pPr>
                      <a:r>
                        <a:rPr lang="zh-CN" altLang="en-US" sz="2000" b="0" i="0" kern="1200" dirty="0" err="1">
                          <a:solidFill>
                            <a:schemeClr val="bg1"/>
                          </a:solidFill>
                          <a:effectLst/>
                          <a:latin typeface="+mn-lt"/>
                          <a:ea typeface="+mn-ea"/>
                          <a:cs typeface="+mn-cs"/>
                        </a:rPr>
                        <a:t>授课对象</a:t>
                      </a:r>
                      <a:r>
                        <a:rPr lang="zh-CN" sz="2000" b="1" kern="100" dirty="0">
                          <a:solidFill>
                            <a:schemeClr val="bg1"/>
                          </a:solidFill>
                          <a:effectLst/>
                        </a:rPr>
                        <a:t>：</a:t>
                      </a:r>
                      <a:r>
                        <a:rPr lang="zh-CN" altLang="en-US" sz="2000" b="1" i="0" u="none" strike="noStrike" kern="1200" dirty="0">
                          <a:solidFill>
                            <a:schemeClr val="bg1"/>
                          </a:solidFill>
                          <a:effectLst/>
                          <a:latin typeface="+mn-lt"/>
                          <a:ea typeface="+mn-ea"/>
                          <a:cs typeface="+mn-cs"/>
                        </a:rPr>
                        <a:t>硕士研究生</a:t>
                      </a:r>
                    </a:p>
                  </a:txBody>
                  <a:tcPr marL="68582" marR="68582" marT="0" marB="0" anchor="ctr">
                    <a:solidFill>
                      <a:schemeClr val="accent1">
                        <a:lumMod val="50000"/>
                      </a:schemeClr>
                    </a:solidFill>
                  </a:tcPr>
                </a:tc>
                <a:tc hMerge="1">
                  <a:txBody>
                    <a:bodyPr/>
                    <a:lstStyle/>
                    <a:p>
                      <a:endParaRPr lang="zh-CN"/>
                    </a:p>
                  </a:txBody>
                  <a:tcPr/>
                </a:tc>
                <a:extLst>
                  <a:ext uri="{0D108BD9-81ED-4DB2-BD59-A6C34878D82A}">
                    <a16:rowId xmlns:a16="http://schemas.microsoft.com/office/drawing/2014/main" val="10001"/>
                  </a:ext>
                </a:extLst>
              </a:tr>
              <a:tr h="960540">
                <a:tc gridSpan="4">
                  <a:txBody>
                    <a:bodyPr/>
                    <a:lstStyle/>
                    <a:p>
                      <a:pPr algn="just">
                        <a:spcAft>
                          <a:spcPts val="0"/>
                        </a:spcAft>
                      </a:pPr>
                      <a:r>
                        <a:rPr lang="zh-CN" altLang="en-US" sz="2000" b="1" i="0" u="none" strike="noStrike" kern="1200" dirty="0">
                          <a:solidFill>
                            <a:schemeClr val="lt1"/>
                          </a:solidFill>
                          <a:effectLst/>
                          <a:latin typeface="+mn-lt"/>
                          <a:ea typeface="+mn-ea"/>
                          <a:cs typeface="+mn-cs"/>
                        </a:rPr>
                        <a:t>需要的课程基础</a:t>
                      </a:r>
                      <a:r>
                        <a:rPr lang="zh-CN" sz="2000" b="1" kern="100" dirty="0">
                          <a:solidFill>
                            <a:schemeClr val="bg1"/>
                          </a:solidFill>
                          <a:effectLst/>
                        </a:rPr>
                        <a:t>：</a:t>
                      </a:r>
                      <a:r>
                        <a:rPr lang="zh-CN" altLang="en-US" sz="2000" b="1" i="0" u="none" strike="noStrike" kern="1200" dirty="0">
                          <a:solidFill>
                            <a:schemeClr val="lt1"/>
                          </a:solidFill>
                          <a:effectLst/>
                          <a:latin typeface="+mn-lt"/>
                          <a:ea typeface="+mn-ea"/>
                          <a:cs typeface="+mn-cs"/>
                        </a:rPr>
                        <a:t>信号与系统、数字信号处理、</a:t>
                      </a:r>
                      <a:r>
                        <a:rPr lang="en-US" sz="2000" b="1" kern="100" dirty="0">
                          <a:solidFill>
                            <a:schemeClr val="bg1"/>
                          </a:solidFill>
                          <a:effectLst/>
                        </a:rPr>
                        <a:t>  </a:t>
                      </a:r>
                      <a:r>
                        <a:rPr lang="zh-CN" altLang="en-US" sz="2000" b="1" i="0" kern="1200" dirty="0">
                          <a:solidFill>
                            <a:schemeClr val="lt1"/>
                          </a:solidFill>
                          <a:effectLst/>
                          <a:latin typeface="+mn-lt"/>
                          <a:ea typeface="+mn-ea"/>
                          <a:cs typeface="+mn-cs"/>
                        </a:rPr>
                        <a:t>模拟电路和数字电路</a:t>
                      </a:r>
                      <a:r>
                        <a:rPr lang="zh-CN" altLang="en-US" sz="2000" b="0" i="0" kern="1200" dirty="0">
                          <a:solidFill>
                            <a:schemeClr val="lt1"/>
                          </a:solidFill>
                          <a:effectLst/>
                          <a:latin typeface="+mn-lt"/>
                          <a:ea typeface="+mn-ea"/>
                          <a:cs typeface="+mn-cs"/>
                        </a:rPr>
                        <a:t>、</a:t>
                      </a:r>
                      <a:r>
                        <a:rPr lang="zh-CN" altLang="en-US" sz="2000" b="1" i="0" kern="1200" dirty="0">
                          <a:solidFill>
                            <a:schemeClr val="bg1"/>
                          </a:solidFill>
                          <a:effectLst/>
                          <a:latin typeface="+mn-lt"/>
                          <a:ea typeface="+mn-ea"/>
                          <a:cs typeface="+mn-cs"/>
                        </a:rPr>
                        <a:t>电子测量原理</a:t>
                      </a:r>
                    </a:p>
                  </a:txBody>
                  <a:tcPr marL="68582" marR="68582" marT="0" marB="0" anchor="ctr">
                    <a:solidFill>
                      <a:schemeClr val="accent1">
                        <a:lumMod val="5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3" name="文本框 2"/>
          <p:cNvSpPr txBox="1"/>
          <p:nvPr/>
        </p:nvSpPr>
        <p:spPr bwMode="auto">
          <a:xfrm>
            <a:off x="251520" y="4243388"/>
            <a:ext cx="8889305" cy="1845310"/>
          </a:xfrm>
          <a:prstGeom prst="rect">
            <a:avLst/>
          </a:prstGeom>
          <a:solidFill>
            <a:schemeClr val="accent3">
              <a:lumMod val="85000"/>
            </a:schemeClr>
          </a:solidFill>
          <a:ln>
            <a:noFill/>
          </a:ln>
        </p:spPr>
        <p:txBody>
          <a:bodyPr wrap="square">
            <a:spAutoFit/>
          </a:bodyPr>
          <a:lstStyle/>
          <a:p>
            <a:pPr>
              <a:defRPr/>
            </a:pPr>
            <a:r>
              <a:rPr lang="zh-CN" altLang="en-US" sz="2400" b="1" dirty="0">
                <a:solidFill>
                  <a:srgbClr val="000000"/>
                </a:solidFill>
              </a:rPr>
              <a:t>教材和参考书</a:t>
            </a:r>
            <a:r>
              <a:rPr lang="en-US" altLang="zh-CN" sz="2400" dirty="0">
                <a:solidFill>
                  <a:srgbClr val="000000"/>
                </a:solidFill>
              </a:rPr>
              <a:t> </a:t>
            </a:r>
            <a:r>
              <a:rPr lang="zh-CN" altLang="en-US" sz="2400" dirty="0">
                <a:solidFill>
                  <a:srgbClr val="000000"/>
                </a:solidFill>
                <a:latin typeface="黑体" panose="02010609060101010101" pitchFamily="49" charset="-122"/>
                <a:ea typeface="黑体" panose="02010609060101010101" pitchFamily="49" charset="-122"/>
              </a:rPr>
              <a:t>：</a:t>
            </a:r>
            <a:endParaRPr lang="zh-CN" altLang="zh-CN" sz="2400" dirty="0">
              <a:solidFill>
                <a:srgbClr val="000000"/>
              </a:solidFill>
              <a:latin typeface="黑体" panose="02010609060101010101" pitchFamily="49" charset="-122"/>
              <a:ea typeface="黑体" panose="02010609060101010101" pitchFamily="49" charset="-122"/>
            </a:endParaRPr>
          </a:p>
          <a:p>
            <a:pPr>
              <a:buClr>
                <a:srgbClr val="C00000"/>
              </a:buClr>
              <a:buFont typeface="Wingdings" panose="05000000000000000000" pitchFamily="2" charset="2"/>
              <a:buChar char="Ø"/>
            </a:pPr>
            <a:r>
              <a:rPr lang="en-US" altLang="zh-CN" dirty="0">
                <a:solidFill>
                  <a:srgbClr val="000000"/>
                </a:solidFill>
                <a:latin typeface="黑体" panose="02010609060101010101" pitchFamily="49" charset="-122"/>
                <a:ea typeface="黑体" panose="02010609060101010101" pitchFamily="49" charset="-122"/>
              </a:rPr>
              <a:t>Gordon Roberts, Friedrich </a:t>
            </a:r>
            <a:r>
              <a:rPr lang="en-US" altLang="zh-CN" dirty="0" err="1">
                <a:solidFill>
                  <a:srgbClr val="000000"/>
                </a:solidFill>
                <a:latin typeface="黑体" panose="02010609060101010101" pitchFamily="49" charset="-122"/>
                <a:ea typeface="黑体" panose="02010609060101010101" pitchFamily="49" charset="-122"/>
              </a:rPr>
              <a:t>Taenzler</a:t>
            </a:r>
            <a:r>
              <a:rPr lang="en-US" altLang="zh-CN" dirty="0">
                <a:solidFill>
                  <a:srgbClr val="000000"/>
                </a:solidFill>
                <a:latin typeface="黑体" panose="02010609060101010101" pitchFamily="49" charset="-122"/>
                <a:ea typeface="黑体" panose="02010609060101010101" pitchFamily="49" charset="-122"/>
              </a:rPr>
              <a:t> , Mark Burns. An Introduction to Mixed-Signal IC Test and Measurement. Oxford, 2011</a:t>
            </a:r>
          </a:p>
          <a:p>
            <a:pPr>
              <a:buClr>
                <a:srgbClr val="C00000"/>
              </a:buClr>
              <a:buFont typeface="Wingdings" panose="05000000000000000000" pitchFamily="2" charset="2"/>
              <a:buChar char="Ø"/>
            </a:pPr>
            <a:r>
              <a:rPr lang="en-US" altLang="zh-CN" dirty="0">
                <a:solidFill>
                  <a:srgbClr val="000000"/>
                </a:solidFill>
                <a:latin typeface="黑体" panose="02010609060101010101" pitchFamily="49" charset="-122"/>
                <a:ea typeface="黑体" panose="02010609060101010101" pitchFamily="49" charset="-122"/>
              </a:rPr>
              <a:t>Ian </a:t>
            </a:r>
            <a:r>
              <a:rPr lang="en-US" altLang="zh-CN" dirty="0" err="1">
                <a:solidFill>
                  <a:srgbClr val="000000"/>
                </a:solidFill>
                <a:latin typeface="黑体" panose="02010609060101010101" pitchFamily="49" charset="-122"/>
                <a:ea typeface="黑体" panose="02010609060101010101" pitchFamily="49" charset="-122"/>
              </a:rPr>
              <a:t>A.Grout</a:t>
            </a:r>
            <a:r>
              <a:rPr lang="en-US" altLang="zh-CN" dirty="0">
                <a:solidFill>
                  <a:srgbClr val="000000"/>
                </a:solidFill>
                <a:latin typeface="黑体" panose="02010609060101010101" pitchFamily="49" charset="-122"/>
                <a:ea typeface="黑体" panose="02010609060101010101" pitchFamily="49" charset="-122"/>
              </a:rPr>
              <a:t>. Integrated Circuit Test Engineering. Springer 2006</a:t>
            </a:r>
          </a:p>
          <a:p>
            <a:pPr>
              <a:buClr>
                <a:srgbClr val="C00000"/>
              </a:buClr>
              <a:buFont typeface="Wingdings" panose="05000000000000000000" pitchFamily="2" charset="2"/>
              <a:buChar char="Ø"/>
            </a:pPr>
            <a:r>
              <a:rPr lang="zh-CN" altLang="en-US" dirty="0">
                <a:solidFill>
                  <a:srgbClr val="000000"/>
                </a:solidFill>
                <a:latin typeface="黑体" panose="02010609060101010101" pitchFamily="49" charset="-122"/>
                <a:ea typeface="黑体" panose="02010609060101010101" pitchFamily="49" charset="-122"/>
              </a:rPr>
              <a:t>时万春</a:t>
            </a:r>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现代集成电路测试技术</a:t>
            </a:r>
            <a:r>
              <a:rPr lang="en-US" altLang="zh-CN"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化学工业出版社 </a:t>
            </a:r>
            <a:r>
              <a:rPr lang="en-US" altLang="zh-CN" dirty="0">
                <a:solidFill>
                  <a:srgbClr val="000000"/>
                </a:solidFill>
                <a:latin typeface="黑体" panose="02010609060101010101" pitchFamily="49" charset="-122"/>
                <a:ea typeface="黑体" panose="02010609060101010101" pitchFamily="49" charset="-122"/>
              </a:rPr>
              <a:t>2006</a:t>
            </a:r>
          </a:p>
          <a:p>
            <a:pPr>
              <a:buClr>
                <a:srgbClr val="C00000"/>
              </a:buClr>
              <a:buFont typeface="Wingdings" panose="05000000000000000000" pitchFamily="2" charset="2"/>
              <a:buChar char="Ø"/>
            </a:pPr>
            <a:r>
              <a:rPr lang="zh-CN" altLang="en-US" dirty="0">
                <a:solidFill>
                  <a:srgbClr val="000000"/>
                </a:solidFill>
                <a:latin typeface="黑体" panose="02010609060101010101" pitchFamily="49" charset="-122"/>
                <a:ea typeface="黑体" panose="02010609060101010101" pitchFamily="49" charset="-122"/>
              </a:rPr>
              <a:t>张汝京</a:t>
            </a:r>
            <a:r>
              <a:rPr lang="en-US" altLang="zh-CN" dirty="0">
                <a:solidFill>
                  <a:srgbClr val="000000"/>
                </a:solidFill>
                <a:latin typeface="黑体" panose="02010609060101010101" pitchFamily="49" charset="-122"/>
                <a:ea typeface="黑体" panose="02010609060101010101" pitchFamily="49" charset="-122"/>
              </a:rPr>
              <a:t>.</a:t>
            </a:r>
            <a:r>
              <a:rPr lang="zh-CN" altLang="en-US" dirty="0">
                <a:solidFill>
                  <a:srgbClr val="000000"/>
                </a:solidFill>
                <a:latin typeface="黑体" panose="02010609060101010101" pitchFamily="49" charset="-122"/>
                <a:ea typeface="黑体" panose="02010609060101010101" pitchFamily="49" charset="-122"/>
              </a:rPr>
              <a:t>纳米集成电路制造工艺（第</a:t>
            </a:r>
            <a:r>
              <a:rPr lang="en-US" altLang="zh-CN" dirty="0">
                <a:solidFill>
                  <a:srgbClr val="000000"/>
                </a:solidFill>
                <a:latin typeface="黑体" panose="02010609060101010101" pitchFamily="49" charset="-122"/>
                <a:ea typeface="黑体" panose="02010609060101010101" pitchFamily="49" charset="-122"/>
              </a:rPr>
              <a:t>2</a:t>
            </a:r>
            <a:r>
              <a:rPr lang="zh-CN" altLang="en-US" dirty="0">
                <a:solidFill>
                  <a:srgbClr val="000000"/>
                </a:solidFill>
                <a:latin typeface="黑体" panose="02010609060101010101" pitchFamily="49" charset="-122"/>
                <a:ea typeface="黑体" panose="02010609060101010101" pitchFamily="49" charset="-122"/>
              </a:rPr>
              <a:t>版）</a:t>
            </a:r>
            <a:r>
              <a:rPr lang="en-US" altLang="zh-CN" dirty="0">
                <a:solidFill>
                  <a:srgbClr val="000000"/>
                </a:solidFill>
                <a:latin typeface="黑体" panose="02010609060101010101" pitchFamily="49" charset="-122"/>
                <a:ea typeface="黑体" panose="02010609060101010101" pitchFamily="49" charset="-122"/>
              </a:rPr>
              <a:t>.</a:t>
            </a:r>
            <a:r>
              <a:rPr lang="zh-CN" altLang="en-US" dirty="0">
                <a:solidFill>
                  <a:srgbClr val="000000"/>
                </a:solidFill>
                <a:latin typeface="黑体" panose="02010609060101010101" pitchFamily="49" charset="-122"/>
                <a:ea typeface="黑体" panose="02010609060101010101" pitchFamily="49" charset="-122"/>
              </a:rPr>
              <a:t>清华大学出版社 </a:t>
            </a:r>
            <a:r>
              <a:rPr lang="en-US" altLang="zh-CN" dirty="0">
                <a:solidFill>
                  <a:srgbClr val="000000"/>
                </a:solidFill>
                <a:latin typeface="黑体" panose="02010609060101010101" pitchFamily="49" charset="-122"/>
                <a:ea typeface="黑体" panose="02010609060101010101" pitchFamily="49" charset="-122"/>
              </a:rPr>
              <a:t>2017</a:t>
            </a:r>
          </a:p>
        </p:txBody>
      </p:sp>
      <p:sp>
        <p:nvSpPr>
          <p:cNvPr id="5" name="Rectangle 2"/>
          <p:cNvSpPr txBox="1"/>
          <p:nvPr/>
        </p:nvSpPr>
        <p:spPr bwMode="auto">
          <a:xfrm>
            <a:off x="2843808" y="127000"/>
            <a:ext cx="6192688" cy="68738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a:defRPr/>
            </a:pPr>
            <a:r>
              <a:rPr lang="en-US" altLang="zh-CN" sz="2800" dirty="0">
                <a:solidFill>
                  <a:srgbClr val="800000"/>
                </a:solidFill>
                <a:latin typeface="黑体" panose="02010609060101010101" pitchFamily="49" charset="-122"/>
              </a:rPr>
              <a:t>1</a:t>
            </a:r>
            <a:r>
              <a:rPr lang="zh-CN" altLang="en-US" sz="2800" dirty="0">
                <a:solidFill>
                  <a:srgbClr val="800000"/>
                </a:solidFill>
                <a:latin typeface="黑体" panose="02010609060101010101" pitchFamily="49" charset="-122"/>
              </a:rPr>
              <a:t>、课程介绍</a:t>
            </a:r>
          </a:p>
        </p:txBody>
      </p:sp>
    </p:spTree>
  </p:cSld>
  <p:clrMapOvr>
    <a:masterClrMapping/>
  </p:clrMapOvr>
  <p:transition spd="slow">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3300"/>
                </a:solidFill>
                <a:latin typeface="微软雅黑" panose="020B0503020204020204" pitchFamily="34" charset="-122"/>
                <a:ea typeface="微软雅黑" panose="020B0503020204020204" pitchFamily="34" charset="-122"/>
              </a:rPr>
              <a:t>1.1.3 </a:t>
            </a:r>
            <a:r>
              <a:rPr lang="zh-CN" altLang="en-US"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dirty="0">
              <a:solidFill>
                <a:srgbClr val="993300"/>
              </a:solidFill>
              <a:latin typeface="微软雅黑" panose="020B0503020204020204" pitchFamily="34" charset="-122"/>
              <a:ea typeface="微软雅黑" panose="020B0503020204020204" pitchFamily="34" charset="-122"/>
            </a:endParaRPr>
          </a:p>
        </p:txBody>
      </p:sp>
      <p:cxnSp>
        <p:nvCxnSpPr>
          <p:cNvPr id="7" name="直接连接符 12">
            <a:extLst>
              <a:ext uri="{FF2B5EF4-FFF2-40B4-BE49-F238E27FC236}">
                <a16:creationId xmlns:a16="http://schemas.microsoft.com/office/drawing/2014/main" id="{3A4735B0-CA16-4FC3-89DB-2976C457397C}"/>
              </a:ext>
            </a:extLst>
          </p:cNvPr>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10" name="表格 9">
            <a:extLst>
              <a:ext uri="{FF2B5EF4-FFF2-40B4-BE49-F238E27FC236}">
                <a16:creationId xmlns:a16="http://schemas.microsoft.com/office/drawing/2014/main" id="{91DFB9D6-4D97-4BDF-AC47-BBA70DD0EDD1}"/>
              </a:ext>
            </a:extLst>
          </p:cNvPr>
          <p:cNvGraphicFramePr>
            <a:graphicFrameLocks noGrp="1"/>
          </p:cNvGraphicFramePr>
          <p:nvPr>
            <p:custDataLst>
              <p:tags r:id="rId1"/>
            </p:custDataLst>
            <p:extLst>
              <p:ext uri="{D42A27DB-BD31-4B8C-83A1-F6EECF244321}">
                <p14:modId xmlns:p14="http://schemas.microsoft.com/office/powerpoint/2010/main" val="3538053007"/>
              </p:ext>
            </p:extLst>
          </p:nvPr>
        </p:nvGraphicFramePr>
        <p:xfrm>
          <a:off x="179512" y="3103335"/>
          <a:ext cx="4470551" cy="3152856"/>
        </p:xfrm>
        <a:graphic>
          <a:graphicData uri="http://schemas.openxmlformats.org/drawingml/2006/table">
            <a:tbl>
              <a:tblPr firstRow="1" bandRow="1">
                <a:tableStyleId>{5C22544A-7EE6-4342-B048-85BDC9FD1C3A}</a:tableStyleId>
              </a:tblPr>
              <a:tblGrid>
                <a:gridCol w="1594454">
                  <a:extLst>
                    <a:ext uri="{9D8B030D-6E8A-4147-A177-3AD203B41FA5}">
                      <a16:colId xmlns:a16="http://schemas.microsoft.com/office/drawing/2014/main" val="20000"/>
                    </a:ext>
                  </a:extLst>
                </a:gridCol>
                <a:gridCol w="1429882">
                  <a:extLst>
                    <a:ext uri="{9D8B030D-6E8A-4147-A177-3AD203B41FA5}">
                      <a16:colId xmlns:a16="http://schemas.microsoft.com/office/drawing/2014/main" val="20001"/>
                    </a:ext>
                  </a:extLst>
                </a:gridCol>
                <a:gridCol w="1446215">
                  <a:extLst>
                    <a:ext uri="{9D8B030D-6E8A-4147-A177-3AD203B41FA5}">
                      <a16:colId xmlns:a16="http://schemas.microsoft.com/office/drawing/2014/main" val="20002"/>
                    </a:ext>
                  </a:extLst>
                </a:gridCol>
              </a:tblGrid>
              <a:tr h="958152">
                <a:tc>
                  <a:txBody>
                    <a:bodyPr/>
                    <a:lstStyle/>
                    <a:p>
                      <a:pPr algn="ctr"/>
                      <a:r>
                        <a:rPr lang="zh-CN" altLang="en-US" sz="1800" b="0" i="0" kern="1200" dirty="0">
                          <a:solidFill>
                            <a:schemeClr val="lt1"/>
                          </a:solidFill>
                          <a:effectLst/>
                          <a:latin typeface="微软雅黑" panose="020B0503020204020204" pitchFamily="34" charset="-122"/>
                          <a:ea typeface="微软雅黑" panose="020B0503020204020204" pitchFamily="34" charset="-122"/>
                          <a:cs typeface="+mn-cs"/>
                        </a:rPr>
                        <a:t>制造商</a:t>
                      </a:r>
                    </a:p>
                  </a:txBody>
                  <a:tcPr marL="91455" marR="91455" marT="45732" marB="45732" anchor="ctr">
                    <a:solidFill>
                      <a:schemeClr val="tx2"/>
                    </a:solidFill>
                  </a:tcPr>
                </a:tc>
                <a:tc>
                  <a:txBody>
                    <a:bodyPr/>
                    <a:lstStyle/>
                    <a:p>
                      <a:pPr algn="ctr"/>
                      <a:r>
                        <a:rPr lang="zh-CN" altLang="en-US"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销售额</a:t>
                      </a:r>
                      <a:r>
                        <a:rPr lang="en-US" altLang="zh-CN"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a:t>
                      </a:r>
                      <a:r>
                        <a:rPr lang="zh-CN" altLang="en-US"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亿元</a:t>
                      </a:r>
                      <a:r>
                        <a:rPr lang="en-US" altLang="zh-CN"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a:t>
                      </a:r>
                    </a:p>
                  </a:txBody>
                  <a:tcPr marL="91455" marR="91455" marT="45732" marB="45732" anchor="ctr">
                    <a:solidFill>
                      <a:schemeClr val="tx2"/>
                    </a:solidFill>
                  </a:tcPr>
                </a:tc>
                <a:tc>
                  <a:txBody>
                    <a:bodyPr/>
                    <a:lstStyle/>
                    <a:p>
                      <a:pPr algn="ctr"/>
                      <a:r>
                        <a:rPr lang="zh-CN" altLang="en-US"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份额</a:t>
                      </a:r>
                      <a:endParaRPr lang="en-US" altLang="zh-CN" sz="1800" b="1" i="0" u="none" strike="noStrike" kern="1200" dirty="0">
                        <a:solidFill>
                          <a:schemeClr val="lt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chemeClr val="tx2"/>
                    </a:solidFill>
                  </a:tcPr>
                </a:tc>
                <a:extLst>
                  <a:ext uri="{0D108BD9-81ED-4DB2-BD59-A6C34878D82A}">
                    <a16:rowId xmlns:a16="http://schemas.microsoft.com/office/drawing/2014/main" val="10000"/>
                  </a:ext>
                </a:extLst>
              </a:tr>
              <a:tr h="322818">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Teradyne</a:t>
                      </a:r>
                    </a:p>
                  </a:txBody>
                  <a:tcPr marL="91455" marR="91455" marT="45732" marB="45732" anchor="ctr">
                    <a:solidFill>
                      <a:srgbClr val="FFC000"/>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16.8</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46.7%</a:t>
                      </a:r>
                    </a:p>
                  </a:txBody>
                  <a:tcPr marL="91455" marR="91455" marT="45732" marB="45732" anchor="ctr">
                    <a:solidFill>
                      <a:srgbClr val="FFC000"/>
                    </a:solidFill>
                  </a:tcPr>
                </a:tc>
                <a:extLst>
                  <a:ext uri="{0D108BD9-81ED-4DB2-BD59-A6C34878D82A}">
                    <a16:rowId xmlns:a16="http://schemas.microsoft.com/office/drawing/2014/main" val="10001"/>
                  </a:ext>
                </a:extLst>
              </a:tr>
              <a:tr h="322818">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Advantest</a:t>
                      </a:r>
                    </a:p>
                  </a:txBody>
                  <a:tcPr marL="91455" marR="91455" marT="45732" marB="45732" anchor="ctr">
                    <a:solidFill>
                      <a:srgbClr val="FFC000"/>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12.7</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35.3%</a:t>
                      </a:r>
                    </a:p>
                  </a:txBody>
                  <a:tcPr marL="91455" marR="91455" marT="45732" marB="45732" anchor="ctr">
                    <a:solidFill>
                      <a:srgbClr val="FFC000"/>
                    </a:solidFill>
                  </a:tcPr>
                </a:tc>
                <a:extLst>
                  <a:ext uri="{0D108BD9-81ED-4DB2-BD59-A6C34878D82A}">
                    <a16:rowId xmlns:a16="http://schemas.microsoft.com/office/drawing/2014/main" val="10002"/>
                  </a:ext>
                </a:extLst>
              </a:tr>
              <a:tr h="322818">
                <a:tc>
                  <a:txBody>
                    <a:bodyPr/>
                    <a:lstStyle/>
                    <a:p>
                      <a:pPr algn="ct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Cohu</a:t>
                      </a:r>
                      <a:endPar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FFC000"/>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3.3</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9.2%</a:t>
                      </a:r>
                    </a:p>
                  </a:txBody>
                  <a:tcPr marL="91455" marR="91455" marT="45732" marB="45732" anchor="ctr">
                    <a:solidFill>
                      <a:srgbClr val="FFC000"/>
                    </a:solidFill>
                  </a:tcPr>
                </a:tc>
                <a:extLst>
                  <a:ext uri="{0D108BD9-81ED-4DB2-BD59-A6C34878D82A}">
                    <a16:rowId xmlns:a16="http://schemas.microsoft.com/office/drawing/2014/main" val="10003"/>
                  </a:ext>
                </a:extLst>
              </a:tr>
              <a:tr h="322818">
                <a:tc>
                  <a:txBody>
                    <a:bodyPr/>
                    <a:lstStyle/>
                    <a:p>
                      <a:pPr algn="ctr"/>
                      <a:r>
                        <a:rPr lang="zh-CN" altLang="en-US" sz="1800" dirty="0">
                          <a:latin typeface="微软雅黑" panose="020B0503020204020204" pitchFamily="34" charset="-122"/>
                          <a:ea typeface="微软雅黑" panose="020B0503020204020204" pitchFamily="34" charset="-122"/>
                        </a:rPr>
                        <a:t>华峰测控</a:t>
                      </a:r>
                    </a:p>
                  </a:txBody>
                  <a:tcPr marL="91455" marR="91455" marT="45732" marB="45732" anchor="ctr">
                    <a:solidFill>
                      <a:srgbClr val="CCCCFF"/>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2.2</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CCCCFF"/>
                    </a:solidFill>
                  </a:tcPr>
                </a:tc>
                <a:tc>
                  <a:txBody>
                    <a:bodyPr/>
                    <a:lstStyle/>
                    <a:p>
                      <a:pPr algn="ctr"/>
                      <a:r>
                        <a:rPr lang="en-US" altLang="zh-CN" sz="1800" dirty="0">
                          <a:latin typeface="微软雅黑" panose="020B0503020204020204" pitchFamily="34" charset="-122"/>
                          <a:ea typeface="微软雅黑" panose="020B0503020204020204" pitchFamily="34" charset="-122"/>
                        </a:rPr>
                        <a:t>6.1%</a:t>
                      </a:r>
                    </a:p>
                  </a:txBody>
                  <a:tcPr marL="91455" marR="91455" marT="45732" marB="45732" anchor="ctr">
                    <a:solidFill>
                      <a:srgbClr val="CCCCFF"/>
                    </a:solidFill>
                  </a:tcPr>
                </a:tc>
                <a:extLst>
                  <a:ext uri="{0D108BD9-81ED-4DB2-BD59-A6C34878D82A}">
                    <a16:rowId xmlns:a16="http://schemas.microsoft.com/office/drawing/2014/main" val="10004"/>
                  </a:ext>
                </a:extLst>
              </a:tr>
              <a:tr h="322818">
                <a:tc>
                  <a:txBody>
                    <a:bodyPr/>
                    <a:lstStyle/>
                    <a:p>
                      <a:pPr algn="ctr"/>
                      <a:r>
                        <a:rPr lang="zh-CN" altLang="en-US" sz="1800" dirty="0">
                          <a:latin typeface="微软雅黑" panose="020B0503020204020204" pitchFamily="34" charset="-122"/>
                          <a:ea typeface="微软雅黑" panose="020B0503020204020204" pitchFamily="34" charset="-122"/>
                        </a:rPr>
                        <a:t>长川</a:t>
                      </a:r>
                    </a:p>
                  </a:txBody>
                  <a:tcPr marL="91455" marR="91455" marT="45732" marB="45732" anchor="ctr">
                    <a:solidFill>
                      <a:srgbClr val="CCCCFF"/>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0.86</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CCCCFF"/>
                    </a:solidFill>
                  </a:tcPr>
                </a:tc>
                <a:tc>
                  <a:txBody>
                    <a:bodyPr/>
                    <a:lstStyle/>
                    <a:p>
                      <a:pPr algn="ctr"/>
                      <a:r>
                        <a:rPr lang="en-US" altLang="zh-CN" sz="1800" dirty="0">
                          <a:latin typeface="微软雅黑" panose="020B0503020204020204" pitchFamily="34" charset="-122"/>
                          <a:ea typeface="微软雅黑" panose="020B0503020204020204" pitchFamily="34" charset="-122"/>
                        </a:rPr>
                        <a:t>2.4%</a:t>
                      </a:r>
                    </a:p>
                  </a:txBody>
                  <a:tcPr marL="91455" marR="91455" marT="45732" marB="45732" anchor="ctr">
                    <a:solidFill>
                      <a:srgbClr val="CCCCFF"/>
                    </a:solidFill>
                  </a:tcPr>
                </a:tc>
                <a:extLst>
                  <a:ext uri="{0D108BD9-81ED-4DB2-BD59-A6C34878D82A}">
                    <a16:rowId xmlns:a16="http://schemas.microsoft.com/office/drawing/2014/main" val="10005"/>
                  </a:ext>
                </a:extLst>
              </a:tr>
              <a:tr h="322818">
                <a:tc>
                  <a:txBody>
                    <a:bodyPr/>
                    <a:lstStyle/>
                    <a:p>
                      <a:pPr algn="ctr"/>
                      <a:r>
                        <a:rPr lang="zh-CN" altLang="en-US" sz="1800" dirty="0">
                          <a:latin typeface="微软雅黑" panose="020B0503020204020204" pitchFamily="34" charset="-122"/>
                          <a:ea typeface="微软雅黑" panose="020B0503020204020204" pitchFamily="34" charset="-122"/>
                        </a:rPr>
                        <a:t>其它</a:t>
                      </a:r>
                    </a:p>
                  </a:txBody>
                  <a:tcPr marL="91455" marR="91455" marT="45732" marB="45732" anchor="ctr">
                    <a:solidFill>
                      <a:srgbClr val="FF99CC"/>
                    </a:solidFill>
                  </a:tcPr>
                </a:tc>
                <a:tc>
                  <a:txBody>
                    <a:bodyPr/>
                    <a:lstStyle/>
                    <a:p>
                      <a:pPr algn="ctr"/>
                      <a:r>
                        <a:rPr lang="en-US" altLang="zh-CN" sz="1800" b="0" i="0" u="none" strike="noStrike" kern="1200" dirty="0">
                          <a:solidFill>
                            <a:schemeClr val="dk1"/>
                          </a:solidFill>
                          <a:effectLst/>
                          <a:latin typeface="微软雅黑" panose="020B0503020204020204" pitchFamily="34" charset="-122"/>
                          <a:ea typeface="微软雅黑" panose="020B0503020204020204" pitchFamily="34" charset="-122"/>
                          <a:cs typeface="+mn-cs"/>
                        </a:rPr>
                        <a:t>0.14</a:t>
                      </a:r>
                      <a:endParaRPr lang="zh-CN" altLang="en-US" sz="1800" b="0" i="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1455" marR="91455" marT="45732" marB="45732" anchor="ctr">
                    <a:solidFill>
                      <a:srgbClr val="FF99CC"/>
                    </a:solidFill>
                  </a:tcPr>
                </a:tc>
                <a:tc>
                  <a:txBody>
                    <a:bodyPr/>
                    <a:lstStyle/>
                    <a:p>
                      <a:pPr algn="ctr"/>
                      <a:r>
                        <a:rPr lang="en-US" altLang="zh-CN" sz="1800" dirty="0">
                          <a:latin typeface="微软雅黑" panose="020B0503020204020204" pitchFamily="34" charset="-122"/>
                          <a:ea typeface="微软雅黑" panose="020B0503020204020204" pitchFamily="34" charset="-122"/>
                        </a:rPr>
                        <a:t>0.4%</a:t>
                      </a:r>
                    </a:p>
                  </a:txBody>
                  <a:tcPr marL="91455" marR="91455" marT="45732" marB="45732" anchor="ctr">
                    <a:solidFill>
                      <a:srgbClr val="FF99CC"/>
                    </a:solidFill>
                  </a:tcPr>
                </a:tc>
                <a:extLst>
                  <a:ext uri="{0D108BD9-81ED-4DB2-BD59-A6C34878D82A}">
                    <a16:rowId xmlns:a16="http://schemas.microsoft.com/office/drawing/2014/main" val="10006"/>
                  </a:ext>
                </a:extLst>
              </a:tr>
            </a:tbl>
          </a:graphicData>
        </a:graphic>
      </p:graphicFrame>
      <p:sp>
        <p:nvSpPr>
          <p:cNvPr id="11" name="矩形 1">
            <a:extLst>
              <a:ext uri="{FF2B5EF4-FFF2-40B4-BE49-F238E27FC236}">
                <a16:creationId xmlns:a16="http://schemas.microsoft.com/office/drawing/2014/main" id="{CD962132-4A68-4013-AFA4-58E740DEF4B2}"/>
              </a:ext>
            </a:extLst>
          </p:cNvPr>
          <p:cNvSpPr>
            <a:spLocks noChangeArrowheads="1"/>
          </p:cNvSpPr>
          <p:nvPr/>
        </p:nvSpPr>
        <p:spPr bwMode="auto">
          <a:xfrm>
            <a:off x="179512" y="1121689"/>
            <a:ext cx="8567737"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150000"/>
              </a:lnSpc>
              <a:spcBef>
                <a:spcPct val="0"/>
              </a:spcBef>
              <a:buClrTx/>
              <a:buSzTx/>
              <a:buNone/>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高端集成电路测试设备主要被</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Advantest</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Teradyne</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垄断</a:t>
            </a: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2">
            <a:extLst>
              <a:ext uri="{FF2B5EF4-FFF2-40B4-BE49-F238E27FC236}">
                <a16:creationId xmlns:a16="http://schemas.microsoft.com/office/drawing/2014/main" id="{AC95D440-C641-403A-8E27-E3090B5A7D5B}"/>
              </a:ext>
            </a:extLst>
          </p:cNvPr>
          <p:cNvSpPr>
            <a:spLocks noChangeArrowheads="1"/>
          </p:cNvSpPr>
          <p:nvPr/>
        </p:nvSpPr>
        <p:spPr bwMode="auto">
          <a:xfrm>
            <a:off x="5039444" y="2586461"/>
            <a:ext cx="3816424" cy="177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4290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150000"/>
              </a:lnSpc>
              <a:spcBef>
                <a:spcPct val="0"/>
              </a:spcBef>
              <a:buClrTx/>
              <a:buSzTx/>
              <a:buNone/>
            </a:pPr>
            <a:r>
              <a:rPr lang="zh-CN" altLang="en-US" dirty="0">
                <a:solidFill>
                  <a:schemeClr val="tx2"/>
                </a:solidFill>
                <a:latin typeface="黑体" panose="02010609060101010101" pitchFamily="49" charset="-122"/>
                <a:ea typeface="黑体" panose="02010609060101010101" pitchFamily="49" charset="-122"/>
              </a:rPr>
              <a:t>全球额</a:t>
            </a:r>
            <a:r>
              <a:rPr lang="en-US" altLang="zh-CN" dirty="0">
                <a:solidFill>
                  <a:schemeClr val="tx2"/>
                </a:solidFill>
                <a:latin typeface="黑体" panose="02010609060101010101" pitchFamily="49" charset="-122"/>
                <a:ea typeface="黑体" panose="02010609060101010101" pitchFamily="49" charset="-122"/>
              </a:rPr>
              <a:t>(</a:t>
            </a:r>
            <a:r>
              <a:rPr lang="en-US" altLang="zh-CN" dirty="0">
                <a:solidFill>
                  <a:schemeClr val="tx2"/>
                </a:solidFill>
                <a:latin typeface="黑体" panose="02010609060101010101" pitchFamily="49" charset="-122"/>
                <a:ea typeface="黑体" panose="02010609060101010101" pitchFamily="49" charset="-122"/>
                <a:cs typeface="Calibri" panose="020F0502020204030204" charset="0"/>
              </a:rPr>
              <a:t>2017</a:t>
            </a:r>
            <a:r>
              <a:rPr lang="zh-CN" altLang="en-US" dirty="0">
                <a:solidFill>
                  <a:schemeClr val="tx2"/>
                </a:solidFill>
                <a:latin typeface="黑体" panose="02010609060101010101" pitchFamily="49" charset="-122"/>
                <a:ea typeface="黑体" panose="02010609060101010101" pitchFamily="49" charset="-122"/>
                <a:cs typeface="Calibri" panose="020F0502020204030204" charset="0"/>
              </a:rPr>
              <a:t>年</a:t>
            </a:r>
            <a:r>
              <a:rPr lang="en-US" altLang="zh-CN" dirty="0">
                <a:solidFill>
                  <a:schemeClr val="tx2"/>
                </a:solidFill>
                <a:latin typeface="黑体" panose="02010609060101010101" pitchFamily="49" charset="-122"/>
                <a:ea typeface="黑体" panose="02010609060101010101" pitchFamily="49" charset="-122"/>
                <a:cs typeface="Calibri" panose="020F0502020204030204" charset="0"/>
              </a:rPr>
              <a:t>)</a:t>
            </a:r>
            <a:r>
              <a:rPr lang="zh-CN" altLang="en-US" dirty="0">
                <a:solidFill>
                  <a:schemeClr val="tx2"/>
                </a:solidFill>
                <a:latin typeface="黑体" panose="02010609060101010101" pitchFamily="49" charset="-122"/>
                <a:ea typeface="黑体" panose="02010609060101010101" pitchFamily="49" charset="-122"/>
                <a:cs typeface="Calibri" panose="020F0502020204030204" charset="0"/>
              </a:rPr>
              <a:t> ：</a:t>
            </a:r>
            <a:endParaRPr lang="en-US" altLang="zh-CN" dirty="0">
              <a:solidFill>
                <a:schemeClr val="tx2"/>
              </a:solidFill>
              <a:latin typeface="黑体" panose="02010609060101010101" pitchFamily="49" charset="-122"/>
              <a:ea typeface="黑体" panose="02010609060101010101" pitchFamily="49" charset="-122"/>
              <a:cs typeface="Calibri" panose="020F0502020204030204" charset="0"/>
            </a:endParaRPr>
          </a:p>
          <a:p>
            <a:pPr>
              <a:lnSpc>
                <a:spcPct val="150000"/>
              </a:lnSpc>
              <a:spcBef>
                <a:spcPct val="0"/>
              </a:spcBef>
              <a:buClrTx/>
              <a:buSzTx/>
              <a:buNone/>
            </a:pPr>
            <a:r>
              <a:rPr lang="en-US" altLang="zh-CN" sz="2400" dirty="0">
                <a:solidFill>
                  <a:srgbClr val="FF0000"/>
                </a:solidFill>
              </a:rPr>
              <a:t>Teradyne</a:t>
            </a:r>
            <a:r>
              <a:rPr lang="zh-CN" altLang="en-US" sz="2400" dirty="0">
                <a:solidFill>
                  <a:srgbClr val="FF0000"/>
                </a:solidFill>
                <a:latin typeface="黑体" panose="02010609060101010101" pitchFamily="49" charset="-122"/>
                <a:ea typeface="黑体" panose="02010609060101010101" pitchFamily="49" charset="-122"/>
                <a:cs typeface="Calibri" panose="020F0502020204030204" charset="0"/>
              </a:rPr>
              <a:t>≥</a:t>
            </a:r>
            <a:r>
              <a:rPr lang="en-US" altLang="zh-CN" sz="2400" dirty="0">
                <a:solidFill>
                  <a:srgbClr val="FF0000"/>
                </a:solidFill>
              </a:rPr>
              <a:t> 20</a:t>
            </a:r>
            <a:r>
              <a:rPr lang="zh-CN" altLang="en-US" sz="2400" dirty="0">
                <a:solidFill>
                  <a:srgbClr val="FF0000"/>
                </a:solidFill>
              </a:rPr>
              <a:t>亿美元</a:t>
            </a:r>
            <a:endParaRPr lang="en-US" altLang="zh-CN" sz="2400" dirty="0">
              <a:solidFill>
                <a:srgbClr val="FF0000"/>
              </a:solidFill>
            </a:endParaRPr>
          </a:p>
          <a:p>
            <a:pPr>
              <a:lnSpc>
                <a:spcPct val="150000"/>
              </a:lnSpc>
              <a:spcBef>
                <a:spcPct val="0"/>
              </a:spcBef>
              <a:buClrTx/>
              <a:buSzTx/>
              <a:buNone/>
            </a:pPr>
            <a:r>
              <a:rPr lang="en-US" altLang="zh-CN" sz="2400" dirty="0">
                <a:solidFill>
                  <a:srgbClr val="FF0000"/>
                </a:solidFill>
                <a:latin typeface="微软雅黑" panose="020B0503020204020204" pitchFamily="34" charset="-122"/>
                <a:ea typeface="微软雅黑" panose="020B0503020204020204" pitchFamily="34" charset="-122"/>
              </a:rPr>
              <a:t>Advantest</a:t>
            </a:r>
            <a:r>
              <a:rPr lang="zh-CN" altLang="en-US" sz="2400" dirty="0">
                <a:solidFill>
                  <a:srgbClr val="FF0000"/>
                </a:solidFill>
                <a:latin typeface="黑体" panose="02010609060101010101" pitchFamily="49" charset="-122"/>
                <a:ea typeface="黑体" panose="02010609060101010101" pitchFamily="49" charset="-122"/>
                <a:cs typeface="Calibri" panose="020F0502020204030204" charset="0"/>
              </a:rPr>
              <a:t>≥ </a:t>
            </a:r>
            <a:r>
              <a:rPr lang="en-US" altLang="zh-CN" sz="2400" dirty="0">
                <a:solidFill>
                  <a:srgbClr val="FF0000"/>
                </a:solidFill>
              </a:rPr>
              <a:t>15</a:t>
            </a:r>
            <a:r>
              <a:rPr lang="zh-CN" altLang="en-US" sz="2400" dirty="0">
                <a:solidFill>
                  <a:srgbClr val="FF0000"/>
                </a:solidFill>
              </a:rPr>
              <a:t>亿美元</a:t>
            </a:r>
          </a:p>
        </p:txBody>
      </p:sp>
      <p:sp>
        <p:nvSpPr>
          <p:cNvPr id="13" name="文本框 12">
            <a:extLst>
              <a:ext uri="{FF2B5EF4-FFF2-40B4-BE49-F238E27FC236}">
                <a16:creationId xmlns:a16="http://schemas.microsoft.com/office/drawing/2014/main" id="{E4A9CFA2-3481-4A5F-950E-C43127A847A2}"/>
              </a:ext>
            </a:extLst>
          </p:cNvPr>
          <p:cNvSpPr txBox="1"/>
          <p:nvPr/>
        </p:nvSpPr>
        <p:spPr>
          <a:xfrm>
            <a:off x="268161" y="2343138"/>
            <a:ext cx="4470551" cy="461665"/>
          </a:xfrm>
          <a:prstGeom prst="rect">
            <a:avLst/>
          </a:prstGeom>
          <a:noFill/>
        </p:spPr>
        <p:txBody>
          <a:bodyPr wrap="square" rtlCol="0">
            <a:spAutoFit/>
          </a:bodyPr>
          <a:lstStyle/>
          <a:p>
            <a:r>
              <a:rPr lang="en-US" altLang="zh-CN" sz="2400" b="1" dirty="0">
                <a:solidFill>
                  <a:srgbClr val="7030A0"/>
                </a:solidFill>
                <a:latin typeface="黑体" panose="02010609060101010101" pitchFamily="49" charset="-122"/>
                <a:ea typeface="黑体" panose="02010609060101010101" pitchFamily="49" charset="-122"/>
              </a:rPr>
              <a:t>2018</a:t>
            </a:r>
            <a:r>
              <a:rPr lang="zh-CN" altLang="en-US" sz="2400" b="1" dirty="0">
                <a:solidFill>
                  <a:srgbClr val="7030A0"/>
                </a:solidFill>
                <a:latin typeface="黑体" panose="02010609060101010101" pitchFamily="49" charset="-122"/>
                <a:ea typeface="黑体" panose="02010609060101010101" pitchFamily="49" charset="-122"/>
              </a:rPr>
              <a:t>中国集成电路测试机销售</a:t>
            </a:r>
          </a:p>
        </p:txBody>
      </p:sp>
    </p:spTree>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格 12"/>
          <p:cNvGraphicFramePr>
            <a:graphicFrameLocks noGrp="1"/>
          </p:cNvGraphicFramePr>
          <p:nvPr>
            <p:custDataLst>
              <p:tags r:id="rId1"/>
            </p:custDataLst>
          </p:nvPr>
        </p:nvGraphicFramePr>
        <p:xfrm>
          <a:off x="395536" y="1124744"/>
          <a:ext cx="4302125" cy="3612834"/>
        </p:xfrm>
        <a:graphic>
          <a:graphicData uri="http://schemas.openxmlformats.org/drawingml/2006/table">
            <a:tbl>
              <a:tblPr firstRow="1" bandRow="1">
                <a:tableStyleId>{5C22544A-7EE6-4342-B048-85BDC9FD1C3A}</a:tableStyleId>
              </a:tblPr>
              <a:tblGrid>
                <a:gridCol w="1565945">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800076">
                  <a:extLst>
                    <a:ext uri="{9D8B030D-6E8A-4147-A177-3AD203B41FA5}">
                      <a16:colId xmlns:a16="http://schemas.microsoft.com/office/drawing/2014/main" val="20002"/>
                    </a:ext>
                  </a:extLst>
                </a:gridCol>
              </a:tblGrid>
              <a:tr h="414983">
                <a:tc>
                  <a:txBody>
                    <a:bodyPr/>
                    <a:lstStyle/>
                    <a:p>
                      <a:pPr algn="ctr"/>
                      <a:r>
                        <a:rPr lang="zh-CN" altLang="en-US" sz="1800" b="0" i="0" kern="1200" dirty="0">
                          <a:solidFill>
                            <a:schemeClr val="lt1"/>
                          </a:solidFill>
                          <a:effectLst/>
                          <a:latin typeface="微软雅黑" panose="020B0503020204020204" pitchFamily="34" charset="-122"/>
                          <a:ea typeface="微软雅黑" panose="020B0503020204020204" pitchFamily="34" charset="-122"/>
                          <a:cs typeface="+mn-cs"/>
                        </a:rPr>
                        <a:t>制造商</a:t>
                      </a:r>
                    </a:p>
                  </a:txBody>
                  <a:tcPr marL="91436" marR="91436" marT="45725" marB="45725" anchor="ctr">
                    <a:solidFill>
                      <a:schemeClr val="tx2"/>
                    </a:solidFill>
                  </a:tcPr>
                </a:tc>
                <a:tc>
                  <a:txBody>
                    <a:bodyPr/>
                    <a:lstStyle/>
                    <a:p>
                      <a:pPr algn="ctr"/>
                      <a:r>
                        <a:rPr lang="zh-CN" altLang="en-US"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产地</a:t>
                      </a:r>
                    </a:p>
                  </a:txBody>
                  <a:tcPr marL="91436" marR="91436" marT="45725" marB="45725"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i="0" u="none" strike="noStrike" kern="1200" dirty="0">
                          <a:solidFill>
                            <a:schemeClr val="lt1"/>
                          </a:solidFill>
                          <a:effectLst/>
                          <a:latin typeface="微软雅黑" panose="020B0503020204020204" pitchFamily="34" charset="-122"/>
                          <a:ea typeface="微软雅黑" panose="020B0503020204020204" pitchFamily="34" charset="-122"/>
                          <a:cs typeface="+mn-cs"/>
                        </a:rPr>
                        <a:t>销售额</a:t>
                      </a:r>
                      <a:endParaRPr lang="zh-CN" altLang="en-US" sz="1600" dirty="0">
                        <a:latin typeface="微软雅黑" panose="020B0503020204020204" pitchFamily="34" charset="-122"/>
                        <a:ea typeface="微软雅黑" panose="020B0503020204020204" pitchFamily="34" charset="-122"/>
                      </a:endParaRPr>
                    </a:p>
                    <a:p>
                      <a:pPr algn="ctr"/>
                      <a:r>
                        <a:rPr lang="zh-CN" altLang="en-US" sz="1800" dirty="0">
                          <a:latin typeface="微软雅黑" panose="020B0503020204020204" pitchFamily="34" charset="-122"/>
                          <a:ea typeface="微软雅黑" panose="020B0503020204020204" pitchFamily="34" charset="-122"/>
                        </a:rPr>
                        <a:t>（百万元）</a:t>
                      </a:r>
                    </a:p>
                  </a:txBody>
                  <a:tcPr marL="91436" marR="91436" marT="45725" marB="45725" anchor="ctr">
                    <a:solidFill>
                      <a:schemeClr val="tx2"/>
                    </a:solidFill>
                  </a:tcPr>
                </a:tc>
                <a:extLst>
                  <a:ext uri="{0D108BD9-81ED-4DB2-BD59-A6C34878D82A}">
                    <a16:rowId xmlns:a16="http://schemas.microsoft.com/office/drawing/2014/main" val="10000"/>
                  </a:ext>
                </a:extLst>
              </a:tr>
              <a:tr h="365797">
                <a:tc>
                  <a:txBody>
                    <a:bodyPr/>
                    <a:lstStyle/>
                    <a:p>
                      <a:pPr algn="ctr"/>
                      <a:r>
                        <a:rPr lang="en-US" altLang="zh-CN" sz="1800" dirty="0" err="1">
                          <a:latin typeface="微软雅黑" panose="020B0503020204020204" pitchFamily="34" charset="-122"/>
                          <a:ea typeface="微软雅黑" panose="020B0503020204020204" pitchFamily="34" charset="-122"/>
                        </a:rPr>
                        <a:t>Accotest</a:t>
                      </a:r>
                    </a:p>
                  </a:txBody>
                  <a:tcPr marL="91436" marR="91436" marT="45725" marB="45725" anchor="ctr">
                    <a:solidFill>
                      <a:srgbClr val="FFC000"/>
                    </a:solidFill>
                  </a:tcPr>
                </a:tc>
                <a:tc>
                  <a:txBody>
                    <a:bodyPr/>
                    <a:lstStyle/>
                    <a:p>
                      <a:pPr algn="ctr"/>
                      <a:r>
                        <a:rPr lang="zh-CN" altLang="en-US" sz="1800" dirty="0">
                          <a:latin typeface="微软雅黑" panose="020B0503020204020204" pitchFamily="34" charset="-122"/>
                          <a:ea typeface="微软雅黑" panose="020B0503020204020204" pitchFamily="34" charset="-122"/>
                        </a:rPr>
                        <a:t>中国</a:t>
                      </a:r>
                    </a:p>
                  </a:txBody>
                  <a:tcPr marL="91436" marR="91436" marT="45725" marB="45725"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100</a:t>
                      </a:r>
                    </a:p>
                  </a:txBody>
                  <a:tcPr marL="91436" marR="91436" marT="45725" marB="45725" anchor="ctr">
                    <a:solidFill>
                      <a:srgbClr val="FFC000"/>
                    </a:solidFill>
                  </a:tcPr>
                </a:tc>
                <a:extLst>
                  <a:ext uri="{0D108BD9-81ED-4DB2-BD59-A6C34878D82A}">
                    <a16:rowId xmlns:a16="http://schemas.microsoft.com/office/drawing/2014/main" val="10001"/>
                  </a:ext>
                </a:extLst>
              </a:tr>
              <a:tr h="365797">
                <a:tc>
                  <a:txBody>
                    <a:bodyPr/>
                    <a:lstStyle/>
                    <a:p>
                      <a:pPr algn="ctr"/>
                      <a:r>
                        <a:rPr lang="zh-CN" altLang="en-US" sz="1800" dirty="0" err="1">
                          <a:latin typeface="微软雅黑" panose="020B0503020204020204" pitchFamily="34" charset="-122"/>
                          <a:ea typeface="微软雅黑" panose="020B0503020204020204" pitchFamily="34" charset="-122"/>
                        </a:rPr>
                        <a:t>长川</a:t>
                      </a:r>
                    </a:p>
                  </a:txBody>
                  <a:tcPr marL="91436" marR="91436" marT="45725" marB="45725" anchor="ctr">
                    <a:solidFill>
                      <a:srgbClr val="FFC000"/>
                    </a:solidFill>
                  </a:tcPr>
                </a:tc>
                <a:tc>
                  <a:txBody>
                    <a:bodyPr/>
                    <a:lstStyle/>
                    <a:p>
                      <a:pPr algn="ctr"/>
                      <a:r>
                        <a:rPr lang="zh-CN" altLang="en-US" sz="1800" dirty="0">
                          <a:latin typeface="微软雅黑" panose="020B0503020204020204" pitchFamily="34" charset="-122"/>
                          <a:ea typeface="微软雅黑" panose="020B0503020204020204" pitchFamily="34" charset="-122"/>
                        </a:rPr>
                        <a:t>中国</a:t>
                      </a:r>
                    </a:p>
                  </a:txBody>
                  <a:tcPr marL="91436" marR="91436" marT="45725" marB="45725"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70</a:t>
                      </a:r>
                    </a:p>
                  </a:txBody>
                  <a:tcPr marL="91436" marR="91436" marT="45725" marB="45725" anchor="ctr">
                    <a:solidFill>
                      <a:srgbClr val="FFC000"/>
                    </a:solidFill>
                  </a:tcPr>
                </a:tc>
                <a:extLst>
                  <a:ext uri="{0D108BD9-81ED-4DB2-BD59-A6C34878D82A}">
                    <a16:rowId xmlns:a16="http://schemas.microsoft.com/office/drawing/2014/main" val="10002"/>
                  </a:ext>
                </a:extLst>
              </a:tr>
              <a:tr h="365797">
                <a:tc>
                  <a:txBody>
                    <a:bodyPr/>
                    <a:lstStyle/>
                    <a:p>
                      <a:pPr algn="ctr"/>
                      <a:r>
                        <a:rPr lang="zh-CN" altLang="en-US" sz="1800" dirty="0" err="1">
                          <a:latin typeface="微软雅黑" panose="020B0503020204020204" pitchFamily="34" charset="-122"/>
                          <a:ea typeface="微软雅黑" panose="020B0503020204020204" pitchFamily="34" charset="-122"/>
                        </a:rPr>
                        <a:t>宏测</a:t>
                      </a:r>
                    </a:p>
                  </a:txBody>
                  <a:tcPr marL="91436" marR="91436" marT="45725" marB="45725" anchor="ctr">
                    <a:solidFill>
                      <a:srgbClr val="FFC000"/>
                    </a:solidFill>
                  </a:tcPr>
                </a:tc>
                <a:tc>
                  <a:txBody>
                    <a:bodyPr/>
                    <a:lstStyle/>
                    <a:p>
                      <a:pPr algn="ctr"/>
                      <a:r>
                        <a:rPr lang="zh-CN" altLang="en-US" sz="1800" dirty="0">
                          <a:latin typeface="微软雅黑" panose="020B0503020204020204" pitchFamily="34" charset="-122"/>
                          <a:ea typeface="微软雅黑" panose="020B0503020204020204" pitchFamily="34" charset="-122"/>
                        </a:rPr>
                        <a:t>中国</a:t>
                      </a:r>
                    </a:p>
                  </a:txBody>
                  <a:tcPr marL="91436" marR="91436" marT="45725" marB="45725"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25</a:t>
                      </a:r>
                    </a:p>
                  </a:txBody>
                  <a:tcPr marL="91436" marR="91436" marT="45725" marB="45725" anchor="ctr">
                    <a:solidFill>
                      <a:srgbClr val="FFC000"/>
                    </a:solidFill>
                  </a:tcPr>
                </a:tc>
                <a:extLst>
                  <a:ext uri="{0D108BD9-81ED-4DB2-BD59-A6C34878D82A}">
                    <a16:rowId xmlns:a16="http://schemas.microsoft.com/office/drawing/2014/main" val="10003"/>
                  </a:ext>
                </a:extLst>
              </a:tr>
              <a:tr h="365797">
                <a:tc>
                  <a:txBody>
                    <a:bodyPr/>
                    <a:lstStyle/>
                    <a:p>
                      <a:pPr algn="ctr"/>
                      <a:r>
                        <a:rPr lang="zh-CN" altLang="en-US" sz="1800" dirty="0" err="1">
                          <a:latin typeface="微软雅黑" panose="020B0503020204020204" pitchFamily="34" charset="-122"/>
                          <a:ea typeface="微软雅黑" panose="020B0503020204020204" pitchFamily="34" charset="-122"/>
                        </a:rPr>
                        <a:t>宏邦</a:t>
                      </a:r>
                    </a:p>
                  </a:txBody>
                  <a:tcPr marL="91436" marR="91436" marT="45725" marB="45725" anchor="ctr">
                    <a:solidFill>
                      <a:srgbClr val="FFC000"/>
                    </a:solidFill>
                  </a:tcPr>
                </a:tc>
                <a:tc>
                  <a:txBody>
                    <a:bodyPr/>
                    <a:lstStyle/>
                    <a:p>
                      <a:pPr algn="ctr"/>
                      <a:r>
                        <a:rPr lang="zh-CN" altLang="en-US" sz="1800" dirty="0">
                          <a:latin typeface="微软雅黑" panose="020B0503020204020204" pitchFamily="34" charset="-122"/>
                          <a:ea typeface="微软雅黑" panose="020B0503020204020204" pitchFamily="34" charset="-122"/>
                        </a:rPr>
                        <a:t>中国</a:t>
                      </a:r>
                    </a:p>
                  </a:txBody>
                  <a:tcPr marL="91436" marR="91436" marT="45725" marB="45725"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15</a:t>
                      </a:r>
                    </a:p>
                  </a:txBody>
                  <a:tcPr marL="91436" marR="91436" marT="45725" marB="45725" anchor="ctr">
                    <a:solidFill>
                      <a:srgbClr val="FFC000"/>
                    </a:solidFill>
                  </a:tcPr>
                </a:tc>
                <a:extLst>
                  <a:ext uri="{0D108BD9-81ED-4DB2-BD59-A6C34878D82A}">
                    <a16:rowId xmlns:a16="http://schemas.microsoft.com/office/drawing/2014/main" val="10004"/>
                  </a:ext>
                </a:extLst>
              </a:tr>
              <a:tr h="379975">
                <a:tc>
                  <a:txBody>
                    <a:bodyPr/>
                    <a:lstStyle/>
                    <a:p>
                      <a:pPr algn="ctr"/>
                      <a:r>
                        <a:rPr lang="zh-CN" altLang="en-US" sz="1800" dirty="0">
                          <a:latin typeface="微软雅黑" panose="020B0503020204020204" pitchFamily="34" charset="-122"/>
                          <a:ea typeface="微软雅黑" panose="020B0503020204020204" pitchFamily="34" charset="-122"/>
                        </a:rPr>
                        <a:t>其他</a:t>
                      </a:r>
                    </a:p>
                  </a:txBody>
                  <a:tcPr marL="91436" marR="91436" marT="45725" marB="45725" anchor="ctr">
                    <a:solidFill>
                      <a:srgbClr val="FFC000"/>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91436" marR="91436" marT="45725" marB="45725" anchor="ctr">
                    <a:solidFill>
                      <a:srgbClr val="FFC000"/>
                    </a:solidFill>
                  </a:tcPr>
                </a:tc>
                <a:tc>
                  <a:txBody>
                    <a:bodyPr/>
                    <a:lstStyle/>
                    <a:p>
                      <a:pPr algn="ctr"/>
                      <a:r>
                        <a:rPr lang="en-US" altLang="zh-CN" sz="1800" dirty="0">
                          <a:latin typeface="微软雅黑" panose="020B0503020204020204" pitchFamily="34" charset="-122"/>
                          <a:ea typeface="微软雅黑" panose="020B0503020204020204" pitchFamily="34" charset="-122"/>
                        </a:rPr>
                        <a:t>30</a:t>
                      </a:r>
                    </a:p>
                  </a:txBody>
                  <a:tcPr marL="91436" marR="91436" marT="45725" marB="45725" anchor="ctr">
                    <a:solidFill>
                      <a:srgbClr val="FFC000"/>
                    </a:solidFill>
                  </a:tcPr>
                </a:tc>
                <a:extLst>
                  <a:ext uri="{0D108BD9-81ED-4DB2-BD59-A6C34878D82A}">
                    <a16:rowId xmlns:a16="http://schemas.microsoft.com/office/drawing/2014/main" val="10005"/>
                  </a:ext>
                </a:extLst>
              </a:tr>
              <a:tr h="365797">
                <a:tc>
                  <a:txBody>
                    <a:bodyPr/>
                    <a:lstStyle/>
                    <a:p>
                      <a:pPr algn="ctr"/>
                      <a:r>
                        <a:rPr lang="en-US" altLang="zh-CN" sz="1800" dirty="0">
                          <a:latin typeface="微软雅黑" panose="020B0503020204020204" pitchFamily="34" charset="-122"/>
                          <a:ea typeface="微软雅黑" panose="020B0503020204020204" pitchFamily="34" charset="-122"/>
                        </a:rPr>
                        <a:t>Credence</a:t>
                      </a:r>
                    </a:p>
                  </a:txBody>
                  <a:tcPr marL="91436" marR="91436" marT="45725" marB="45725" anchor="ctr">
                    <a:solidFill>
                      <a:srgbClr val="CCCCFF"/>
                    </a:solidFill>
                  </a:tcPr>
                </a:tc>
                <a:tc>
                  <a:txBody>
                    <a:bodyPr/>
                    <a:lstStyle/>
                    <a:p>
                      <a:pPr algn="ctr"/>
                      <a:r>
                        <a:rPr lang="zh-CN" altLang="en-US" sz="1800" dirty="0">
                          <a:latin typeface="微软雅黑" panose="020B0503020204020204" pitchFamily="34" charset="-122"/>
                          <a:ea typeface="微软雅黑" panose="020B0503020204020204" pitchFamily="34" charset="-122"/>
                        </a:rPr>
                        <a:t>美国</a:t>
                      </a:r>
                    </a:p>
                  </a:txBody>
                  <a:tcPr marL="91436" marR="91436" marT="45725" marB="45725" anchor="ctr">
                    <a:solidFill>
                      <a:srgbClr val="CCCCFF"/>
                    </a:solidFill>
                  </a:tcPr>
                </a:tc>
                <a:tc>
                  <a:txBody>
                    <a:bodyPr/>
                    <a:lstStyle/>
                    <a:p>
                      <a:pPr algn="ctr"/>
                      <a:r>
                        <a:rPr lang="en-US" altLang="zh-CN" sz="1800" dirty="0">
                          <a:latin typeface="微软雅黑" panose="020B0503020204020204" pitchFamily="34" charset="-122"/>
                          <a:ea typeface="微软雅黑" panose="020B0503020204020204" pitchFamily="34" charset="-122"/>
                        </a:rPr>
                        <a:t>20</a:t>
                      </a:r>
                    </a:p>
                  </a:txBody>
                  <a:tcPr marL="91436" marR="91436" marT="45725" marB="45725" anchor="ctr">
                    <a:solidFill>
                      <a:srgbClr val="CCCCFF"/>
                    </a:solidFill>
                  </a:tcPr>
                </a:tc>
                <a:extLst>
                  <a:ext uri="{0D108BD9-81ED-4DB2-BD59-A6C34878D82A}">
                    <a16:rowId xmlns:a16="http://schemas.microsoft.com/office/drawing/2014/main" val="10006"/>
                  </a:ext>
                </a:extLst>
              </a:tr>
              <a:tr h="397987">
                <a:tc>
                  <a:txBody>
                    <a:bodyPr/>
                    <a:lstStyle/>
                    <a:p>
                      <a:pPr algn="ctr"/>
                      <a:r>
                        <a:rPr lang="en-US" altLang="zh-CN" sz="1800" dirty="0">
                          <a:latin typeface="微软雅黑" panose="020B0503020204020204" pitchFamily="34" charset="-122"/>
                          <a:ea typeface="微软雅黑" panose="020B0503020204020204" pitchFamily="34" charset="-122"/>
                        </a:rPr>
                        <a:t>Eagle</a:t>
                      </a:r>
                    </a:p>
                  </a:txBody>
                  <a:tcPr marL="91436" marR="91436" marT="45725" marB="45725" anchor="ctr">
                    <a:solidFill>
                      <a:srgbClr val="CCCCFF"/>
                    </a:solidFill>
                  </a:tcPr>
                </a:tc>
                <a:tc>
                  <a:txBody>
                    <a:bodyPr/>
                    <a:lstStyle/>
                    <a:p>
                      <a:pPr algn="ctr"/>
                      <a:r>
                        <a:rPr lang="zh-CN" altLang="en-US" sz="1800" dirty="0">
                          <a:latin typeface="微软雅黑" panose="020B0503020204020204" pitchFamily="34" charset="-122"/>
                          <a:ea typeface="微软雅黑" panose="020B0503020204020204" pitchFamily="34" charset="-122"/>
                        </a:rPr>
                        <a:t>美国</a:t>
                      </a:r>
                    </a:p>
                  </a:txBody>
                  <a:tcPr marL="91436" marR="91436" marT="45725" marB="45725" anchor="ctr">
                    <a:solidFill>
                      <a:srgbClr val="CCCCFF"/>
                    </a:solidFill>
                  </a:tcPr>
                </a:tc>
                <a:tc>
                  <a:txBody>
                    <a:bodyPr/>
                    <a:lstStyle/>
                    <a:p>
                      <a:pPr algn="ctr"/>
                      <a:r>
                        <a:rPr lang="en-US" altLang="zh-CN" sz="1800" dirty="0">
                          <a:latin typeface="微软雅黑" panose="020B0503020204020204" pitchFamily="34" charset="-122"/>
                          <a:ea typeface="微软雅黑" panose="020B0503020204020204" pitchFamily="34" charset="-122"/>
                        </a:rPr>
                        <a:t>10</a:t>
                      </a:r>
                    </a:p>
                  </a:txBody>
                  <a:tcPr marL="91436" marR="91436" marT="45725" marB="45725" anchor="ctr">
                    <a:solidFill>
                      <a:srgbClr val="CCCCFF"/>
                    </a:solidFill>
                  </a:tcPr>
                </a:tc>
                <a:extLst>
                  <a:ext uri="{0D108BD9-81ED-4DB2-BD59-A6C34878D82A}">
                    <a16:rowId xmlns:a16="http://schemas.microsoft.com/office/drawing/2014/main" val="10007"/>
                  </a:ext>
                </a:extLst>
              </a:tr>
              <a:tr h="365797">
                <a:tc>
                  <a:txBody>
                    <a:bodyPr/>
                    <a:lstStyle/>
                    <a:p>
                      <a:pPr algn="ctr"/>
                      <a:r>
                        <a:rPr lang="zh-CN" altLang="en-US" sz="1800" dirty="0">
                          <a:latin typeface="微软雅黑" panose="020B0503020204020204" pitchFamily="34" charset="-122"/>
                          <a:ea typeface="微软雅黑" panose="020B0503020204020204" pitchFamily="34" charset="-122"/>
                        </a:rPr>
                        <a:t>其他</a:t>
                      </a:r>
                    </a:p>
                  </a:txBody>
                  <a:tcPr marL="91436" marR="91436" marT="45725" marB="45725" anchor="ctr">
                    <a:solidFill>
                      <a:srgbClr val="CCCCFF"/>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91436" marR="91436" marT="45725" marB="45725" anchor="ctr">
                    <a:solidFill>
                      <a:srgbClr val="CCCCFF"/>
                    </a:solidFill>
                  </a:tcPr>
                </a:tc>
                <a:tc>
                  <a:txBody>
                    <a:bodyPr/>
                    <a:lstStyle/>
                    <a:p>
                      <a:pPr algn="ctr"/>
                      <a:r>
                        <a:rPr lang="en-US" altLang="zh-CN" sz="1800" dirty="0">
                          <a:latin typeface="微软雅黑" panose="020B0503020204020204" pitchFamily="34" charset="-122"/>
                          <a:ea typeface="微软雅黑" panose="020B0503020204020204" pitchFamily="34" charset="-122"/>
                        </a:rPr>
                        <a:t>10</a:t>
                      </a:r>
                    </a:p>
                  </a:txBody>
                  <a:tcPr marL="91436" marR="91436" marT="45725" marB="45725" anchor="ctr">
                    <a:solidFill>
                      <a:srgbClr val="CCCCFF"/>
                    </a:solidFill>
                  </a:tcPr>
                </a:tc>
                <a:extLst>
                  <a:ext uri="{0D108BD9-81ED-4DB2-BD59-A6C34878D82A}">
                    <a16:rowId xmlns:a16="http://schemas.microsoft.com/office/drawing/2014/main" val="10008"/>
                  </a:ext>
                </a:extLst>
              </a:tr>
            </a:tbl>
          </a:graphicData>
        </a:graphic>
      </p:graphicFrame>
      <p:sp>
        <p:nvSpPr>
          <p:cNvPr id="55340" name="TextBox 11"/>
          <p:cNvSpPr txBox="1">
            <a:spLocks noChangeArrowheads="1"/>
          </p:cNvSpPr>
          <p:nvPr/>
        </p:nvSpPr>
        <p:spPr bwMode="auto">
          <a:xfrm>
            <a:off x="236592" y="4797152"/>
            <a:ext cx="8891587"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4290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150000"/>
              </a:lnSpc>
              <a:spcBef>
                <a:spcPct val="0"/>
              </a:spcBef>
              <a:buClrTx/>
              <a:buSzTx/>
              <a:buFontTx/>
              <a:buNone/>
            </a:pPr>
            <a:endParaRPr lang="en-US" altLang="zh-CN" sz="1600" dirty="0">
              <a:solidFill>
                <a:srgbClr val="000000"/>
              </a:solidFill>
              <a:latin typeface="微软雅黑" panose="020B0503020204020204" pitchFamily="34" charset="-122"/>
              <a:ea typeface="微软雅黑" panose="020B0503020204020204" pitchFamily="34" charset="-122"/>
              <a:cs typeface="Calibri" panose="020F0502020204030204" charset="0"/>
            </a:endParaRPr>
          </a:p>
          <a:p>
            <a:pPr>
              <a:lnSpc>
                <a:spcPct val="150000"/>
              </a:lnSpc>
              <a:spcBef>
                <a:spcPct val="0"/>
              </a:spcBef>
              <a:buClrTx/>
              <a:buSzTx/>
              <a:buFontTx/>
              <a:buNone/>
            </a:pPr>
            <a:r>
              <a:rPr lang="en-US" altLang="zh-CN" sz="2000" b="0" dirty="0">
                <a:solidFill>
                  <a:schemeClr val="tx1">
                    <a:lumMod val="50000"/>
                  </a:schemeClr>
                </a:solidFill>
              </a:rPr>
              <a:t>目前国产测试仪发展迅速。 2016年销售1000多台，产值2.8亿元，占</a:t>
            </a:r>
            <a:r>
              <a:rPr lang="zh-CN" altLang="en-US" sz="2000" b="0" dirty="0">
                <a:solidFill>
                  <a:schemeClr val="tx1">
                    <a:lumMod val="50000"/>
                  </a:schemeClr>
                </a:solidFill>
              </a:rPr>
              <a:t>据</a:t>
            </a:r>
            <a:r>
              <a:rPr lang="en-US" altLang="zh-CN" sz="2000" b="0" dirty="0">
                <a:solidFill>
                  <a:schemeClr val="tx1">
                    <a:lumMod val="50000"/>
                  </a:schemeClr>
                </a:solidFill>
              </a:rPr>
              <a:t>国内市场的85％以上，全部采用专用测试系统。</a:t>
            </a:r>
          </a:p>
        </p:txBody>
      </p:sp>
      <p:graphicFrame>
        <p:nvGraphicFramePr>
          <p:cNvPr id="6" name="图表 5"/>
          <p:cNvGraphicFramePr/>
          <p:nvPr/>
        </p:nvGraphicFramePr>
        <p:xfrm>
          <a:off x="4431631" y="1124744"/>
          <a:ext cx="4644008" cy="3312368"/>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3300"/>
                </a:solidFill>
                <a:latin typeface="微软雅黑" panose="020B0503020204020204" pitchFamily="34" charset="-122"/>
                <a:ea typeface="微软雅黑" panose="020B0503020204020204" pitchFamily="34" charset="-122"/>
              </a:rPr>
              <a:t>1.1.3 </a:t>
            </a:r>
            <a:r>
              <a:rPr lang="zh-CN" altLang="en-US"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1063" y="2063750"/>
            <a:ext cx="4257675"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3421063"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文本框 6"/>
          <p:cNvSpPr txBox="1">
            <a:spLocks noChangeArrowheads="1"/>
          </p:cNvSpPr>
          <p:nvPr/>
        </p:nvSpPr>
        <p:spPr bwMode="auto">
          <a:xfrm>
            <a:off x="395288" y="6237288"/>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CN">
                <a:solidFill>
                  <a:schemeClr val="tx1"/>
                </a:solidFill>
                <a:ea typeface="宋体" panose="02010600030101010101" pitchFamily="2" charset="-122"/>
              </a:rPr>
              <a:t>Teradyne Ultra Flex</a:t>
            </a:r>
            <a:endParaRPr lang="zh-CN" altLang="en-US">
              <a:solidFill>
                <a:schemeClr val="tx1"/>
              </a:solidFill>
              <a:ea typeface="宋体" panose="02010600030101010101" pitchFamily="2" charset="-122"/>
            </a:endParaRPr>
          </a:p>
        </p:txBody>
      </p:sp>
      <p:sp>
        <p:nvSpPr>
          <p:cNvPr id="57350" name="文本框 170"/>
          <p:cNvSpPr txBox="1">
            <a:spLocks noChangeArrowheads="1"/>
          </p:cNvSpPr>
          <p:nvPr/>
        </p:nvSpPr>
        <p:spPr bwMode="auto">
          <a:xfrm>
            <a:off x="4948238" y="6237288"/>
            <a:ext cx="374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CN">
                <a:solidFill>
                  <a:schemeClr val="tx1"/>
                </a:solidFill>
                <a:ea typeface="宋体" panose="02010600030101010101" pitchFamily="2" charset="-122"/>
              </a:rPr>
              <a:t>Advantest V93000</a:t>
            </a:r>
            <a:endParaRPr lang="zh-CN" altLang="en-US">
              <a:solidFill>
                <a:schemeClr val="tx1"/>
              </a:solidFill>
              <a:ea typeface="宋体" panose="02010600030101010101" pitchFamily="2" charset="-122"/>
            </a:endParaRPr>
          </a:p>
        </p:txBody>
      </p:sp>
      <p:sp>
        <p:nvSpPr>
          <p:cNvPr id="57351" name="标题 1"/>
          <p:cNvSpPr>
            <a:spLocks noGrp="1"/>
          </p:cNvSpPr>
          <p:nvPr>
            <p:ph type="title"/>
          </p:nvPr>
        </p:nvSpPr>
        <p:spPr>
          <a:xfrm>
            <a:off x="395789" y="904284"/>
            <a:ext cx="5544790" cy="611982"/>
          </a:xfrm>
        </p:spPr>
        <p:txBody>
          <a:bodyPr/>
          <a:lstStyle/>
          <a:p>
            <a:r>
              <a:rPr lang="zh-CN" altLang="en-US" sz="2800" dirty="0">
                <a:solidFill>
                  <a:schemeClr val="accent4">
                    <a:lumMod val="90000"/>
                    <a:lumOff val="10000"/>
                  </a:schemeClr>
                </a:solidFill>
              </a:rPr>
              <a:t>主流产品</a:t>
            </a:r>
          </a:p>
        </p:txBody>
      </p:sp>
      <p:sp>
        <p:nvSpPr>
          <p:cNvPr id="10"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3300"/>
                </a:solidFill>
                <a:latin typeface="微软雅黑" panose="020B0503020204020204" pitchFamily="34" charset="-122"/>
                <a:ea typeface="微软雅黑" panose="020B0503020204020204" pitchFamily="34" charset="-122"/>
              </a:rPr>
              <a:t>1.1.3 </a:t>
            </a:r>
            <a:r>
              <a:rPr lang="zh-CN" altLang="en-US"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96975"/>
            <a:ext cx="4030662"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184275"/>
            <a:ext cx="4040188"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3300"/>
                </a:solidFill>
                <a:latin typeface="微软雅黑" panose="020B0503020204020204" pitchFamily="34" charset="-122"/>
                <a:ea typeface="微软雅黑" panose="020B0503020204020204" pitchFamily="34" charset="-122"/>
              </a:rPr>
              <a:t>1.1.3 </a:t>
            </a:r>
            <a:r>
              <a:rPr lang="zh-CN" altLang="en-US" dirty="0">
                <a:solidFill>
                  <a:srgbClr val="993300"/>
                </a:solidFill>
                <a:latin typeface="微软雅黑" panose="020B0503020204020204" pitchFamily="34" charset="-122"/>
                <a:ea typeface="微软雅黑" panose="020B0503020204020204" pitchFamily="34" charset="-122"/>
                <a:sym typeface="+mn-ea"/>
              </a:rPr>
              <a:t>集成电路测试行业的发展现状</a:t>
            </a:r>
            <a:endParaRPr lang="en-US" altLang="zh-CN" dirty="0">
              <a:solidFill>
                <a:srgbClr val="9933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1F57B30-A069-4B6D-AC2B-AC52762A75FE}"/>
              </a:ext>
            </a:extLst>
          </p:cNvPr>
          <p:cNvSpPr txBox="1"/>
          <p:nvPr/>
        </p:nvSpPr>
        <p:spPr>
          <a:xfrm>
            <a:off x="467544" y="1149183"/>
            <a:ext cx="3578213" cy="523220"/>
          </a:xfrm>
          <a:prstGeom prst="rect">
            <a:avLst/>
          </a:prstGeom>
          <a:noFill/>
        </p:spPr>
        <p:txBody>
          <a:bodyPr wrap="square" rtlCol="0">
            <a:spAutoFit/>
          </a:bodyPr>
          <a:lstStyle/>
          <a:p>
            <a:r>
              <a:rPr lang="zh-CN" altLang="zh-CN" sz="2800" b="1" dirty="0">
                <a:solidFill>
                  <a:srgbClr val="7030A0"/>
                </a:solidFill>
                <a:latin typeface="黑体" panose="02010609060101010101" pitchFamily="49" charset="-122"/>
                <a:ea typeface="黑体" panose="02010609060101010101" pitchFamily="49" charset="-122"/>
              </a:rPr>
              <a:t>集成电路测试的定义</a:t>
            </a:r>
            <a:endParaRPr lang="zh-CN" altLang="en-US" sz="2800" dirty="0">
              <a:solidFill>
                <a:srgbClr val="7030A0"/>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DB39A63E-6703-469F-B80F-C47082B5F649}"/>
              </a:ext>
            </a:extLst>
          </p:cNvPr>
          <p:cNvSpPr txBox="1"/>
          <p:nvPr/>
        </p:nvSpPr>
        <p:spPr>
          <a:xfrm>
            <a:off x="179512" y="1693550"/>
            <a:ext cx="8856984" cy="1938992"/>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集成电路测试是对集成电路进行检测，通过比较集成电路的输出响应和预期输出，以确定或评估集成电路功能和性能的过程，是验证设计、监控生产、保证质量、分析失效以及指导应用的重要手段。集成电路测试是唯一贯穿集成电路设计、制造、封装和应用的全过程的产业。</a:t>
            </a:r>
          </a:p>
        </p:txBody>
      </p:sp>
      <p:pic>
        <p:nvPicPr>
          <p:cNvPr id="42" name="图片 41">
            <a:extLst>
              <a:ext uri="{FF2B5EF4-FFF2-40B4-BE49-F238E27FC236}">
                <a16:creationId xmlns:a16="http://schemas.microsoft.com/office/drawing/2014/main" id="{EC63C066-0E05-4C8E-9B86-089BA6ED9196}"/>
              </a:ext>
            </a:extLst>
          </p:cNvPr>
          <p:cNvPicPr>
            <a:picLocks noChangeAspect="1"/>
          </p:cNvPicPr>
          <p:nvPr/>
        </p:nvPicPr>
        <p:blipFill>
          <a:blip r:embed="rId3"/>
          <a:stretch>
            <a:fillRect/>
          </a:stretch>
        </p:blipFill>
        <p:spPr>
          <a:xfrm>
            <a:off x="0" y="3911884"/>
            <a:ext cx="9144000" cy="2757476"/>
          </a:xfrm>
          <a:prstGeom prst="rect">
            <a:avLst/>
          </a:prstGeom>
        </p:spPr>
      </p:pic>
      <p:sp>
        <p:nvSpPr>
          <p:cNvPr id="7" name="对话气泡: 圆角矩形 6">
            <a:extLst>
              <a:ext uri="{FF2B5EF4-FFF2-40B4-BE49-F238E27FC236}">
                <a16:creationId xmlns:a16="http://schemas.microsoft.com/office/drawing/2014/main" id="{30FA8E4F-B6CC-491D-A28C-45E1CDAC1E97}"/>
              </a:ext>
            </a:extLst>
          </p:cNvPr>
          <p:cNvSpPr/>
          <p:nvPr/>
        </p:nvSpPr>
        <p:spPr>
          <a:xfrm>
            <a:off x="709827" y="3601587"/>
            <a:ext cx="1080120" cy="419480"/>
          </a:xfrm>
          <a:prstGeom prst="wedgeRoundRectCallout">
            <a:avLst>
              <a:gd name="adj1" fmla="val -26238"/>
              <a:gd name="adj2" fmla="val 102835"/>
              <a:gd name="adj3" fmla="val 1666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7030A0"/>
                </a:solidFill>
              </a:rPr>
              <a:t>DFT</a:t>
            </a:r>
            <a:endParaRPr lang="zh-CN" altLang="en-US" b="1" dirty="0">
              <a:solidFill>
                <a:srgbClr val="7030A0"/>
              </a:solidFill>
            </a:endParaRPr>
          </a:p>
        </p:txBody>
      </p:sp>
      <p:sp>
        <p:nvSpPr>
          <p:cNvPr id="14" name="对话气泡: 圆角矩形 13">
            <a:extLst>
              <a:ext uri="{FF2B5EF4-FFF2-40B4-BE49-F238E27FC236}">
                <a16:creationId xmlns:a16="http://schemas.microsoft.com/office/drawing/2014/main" id="{6B984A14-6A7D-4100-A8D8-295553A0150C}"/>
              </a:ext>
            </a:extLst>
          </p:cNvPr>
          <p:cNvSpPr/>
          <p:nvPr/>
        </p:nvSpPr>
        <p:spPr>
          <a:xfrm>
            <a:off x="2256650" y="3586871"/>
            <a:ext cx="1623343" cy="419480"/>
          </a:xfrm>
          <a:prstGeom prst="wedgeRoundRectCallout">
            <a:avLst>
              <a:gd name="adj1" fmla="val -10672"/>
              <a:gd name="adj2" fmla="val 93288"/>
              <a:gd name="adj3" fmla="val 1666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030A0"/>
                </a:solidFill>
              </a:rPr>
              <a:t>晶圆测试</a:t>
            </a:r>
            <a:r>
              <a:rPr lang="en-US" altLang="zh-CN" b="1" dirty="0">
                <a:solidFill>
                  <a:srgbClr val="7030A0"/>
                </a:solidFill>
              </a:rPr>
              <a:t>WT</a:t>
            </a:r>
            <a:endParaRPr lang="zh-CN" altLang="en-US" b="1" dirty="0">
              <a:solidFill>
                <a:srgbClr val="7030A0"/>
              </a:solidFill>
            </a:endParaRPr>
          </a:p>
        </p:txBody>
      </p:sp>
      <p:sp>
        <p:nvSpPr>
          <p:cNvPr id="15" name="对话气泡: 圆角矩形 14">
            <a:extLst>
              <a:ext uri="{FF2B5EF4-FFF2-40B4-BE49-F238E27FC236}">
                <a16:creationId xmlns:a16="http://schemas.microsoft.com/office/drawing/2014/main" id="{5B859102-AD30-4883-A294-42A0A57D2A18}"/>
              </a:ext>
            </a:extLst>
          </p:cNvPr>
          <p:cNvSpPr/>
          <p:nvPr/>
        </p:nvSpPr>
        <p:spPr>
          <a:xfrm>
            <a:off x="4139953" y="3369818"/>
            <a:ext cx="1124056" cy="419480"/>
          </a:xfrm>
          <a:prstGeom prst="wedgeRoundRectCallout">
            <a:avLst>
              <a:gd name="adj1" fmla="val -39864"/>
              <a:gd name="adj2" fmla="val 141022"/>
              <a:gd name="adj3" fmla="val 1666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030A0"/>
                </a:solidFill>
              </a:rPr>
              <a:t>终测</a:t>
            </a:r>
            <a:r>
              <a:rPr lang="en-US" altLang="zh-CN" b="1" dirty="0">
                <a:solidFill>
                  <a:srgbClr val="7030A0"/>
                </a:solidFill>
              </a:rPr>
              <a:t>FT</a:t>
            </a:r>
            <a:endParaRPr lang="zh-CN" altLang="en-US" b="1" dirty="0">
              <a:solidFill>
                <a:srgbClr val="7030A0"/>
              </a:solidFill>
            </a:endParaRPr>
          </a:p>
        </p:txBody>
      </p:sp>
      <p:sp>
        <p:nvSpPr>
          <p:cNvPr id="17" name="Rectangle 2">
            <a:extLst>
              <a:ext uri="{FF2B5EF4-FFF2-40B4-BE49-F238E27FC236}">
                <a16:creationId xmlns:a16="http://schemas.microsoft.com/office/drawing/2014/main" id="{7AF44747-8E7F-4DBB-B71D-E37800B05F54}"/>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3970580"/>
      </p:ext>
    </p:extLst>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611188" y="989013"/>
            <a:ext cx="5832475" cy="854075"/>
          </a:xfrm>
        </p:spPr>
        <p:txBody>
          <a:bodyPr/>
          <a:lstStyle/>
          <a:p>
            <a:pPr algn="ctr"/>
            <a:r>
              <a:rPr lang="zh-CN" altLang="en-US" sz="3600" b="0" dirty="0">
                <a:solidFill>
                  <a:schemeClr val="accent4">
                    <a:lumMod val="90000"/>
                    <a:lumOff val="10000"/>
                  </a:schemeClr>
                </a:solidFill>
              </a:rPr>
              <a:t>集成电路测试的基本模型</a:t>
            </a:r>
          </a:p>
        </p:txBody>
      </p:sp>
      <p:sp>
        <p:nvSpPr>
          <p:cNvPr id="9220" name="文本框 1"/>
          <p:cNvSpPr txBox="1">
            <a:spLocks noChangeArrowheads="1"/>
          </p:cNvSpPr>
          <p:nvPr/>
        </p:nvSpPr>
        <p:spPr bwMode="auto">
          <a:xfrm>
            <a:off x="3276600" y="1968500"/>
            <a:ext cx="2087563" cy="132207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endParaRPr lang="en-US" altLang="zh-CN" sz="2000" dirty="0">
              <a:solidFill>
                <a:schemeClr val="tx1"/>
              </a:solidFill>
              <a:ea typeface="宋体" panose="02010600030101010101" pitchFamily="2" charset="-122"/>
            </a:endParaRPr>
          </a:p>
          <a:p>
            <a:pPr algn="ctr">
              <a:spcBef>
                <a:spcPct val="0"/>
              </a:spcBef>
              <a:buClrTx/>
              <a:buSzTx/>
              <a:buFontTx/>
              <a:buNone/>
            </a:pPr>
            <a:r>
              <a:rPr lang="zh-CN" altLang="en-US" sz="2000" dirty="0">
                <a:solidFill>
                  <a:schemeClr val="accent4">
                    <a:lumMod val="90000"/>
                    <a:lumOff val="10000"/>
                  </a:schemeClr>
                </a:solidFill>
              </a:rPr>
              <a:t>被测集成电路</a:t>
            </a:r>
            <a:r>
              <a:rPr lang="en-US" altLang="zh-CN" sz="1800" b="0" dirty="0">
                <a:solidFill>
                  <a:schemeClr val="accent4">
                    <a:lumMod val="90000"/>
                    <a:lumOff val="10000"/>
                  </a:schemeClr>
                </a:solidFill>
              </a:rPr>
              <a:t> </a:t>
            </a:r>
          </a:p>
          <a:p>
            <a:pPr algn="ctr">
              <a:spcBef>
                <a:spcPct val="0"/>
              </a:spcBef>
              <a:buClrTx/>
              <a:buSzTx/>
              <a:buFontTx/>
              <a:buNone/>
            </a:pPr>
            <a:r>
              <a:rPr lang="en-US" altLang="zh-CN" sz="2000" dirty="0">
                <a:solidFill>
                  <a:schemeClr val="tx1"/>
                </a:solidFill>
                <a:ea typeface="宋体" panose="02010600030101010101" pitchFamily="2" charset="-122"/>
              </a:rPr>
              <a:t>DUT  F(x)</a:t>
            </a:r>
          </a:p>
          <a:p>
            <a:pPr algn="ctr">
              <a:spcBef>
                <a:spcPct val="0"/>
              </a:spcBef>
              <a:buClrTx/>
              <a:buSzTx/>
              <a:buFontTx/>
              <a:buNone/>
            </a:pPr>
            <a:endParaRPr lang="zh-CN" altLang="en-US" sz="2000" dirty="0">
              <a:solidFill>
                <a:schemeClr val="tx1"/>
              </a:solidFill>
              <a:ea typeface="宋体" panose="02010600030101010101" pitchFamily="2" charset="-122"/>
            </a:endParaRPr>
          </a:p>
        </p:txBody>
      </p:sp>
      <p:sp>
        <p:nvSpPr>
          <p:cNvPr id="9221" name="右箭头 2"/>
          <p:cNvSpPr>
            <a:spLocks noChangeArrowheads="1"/>
          </p:cNvSpPr>
          <p:nvPr/>
        </p:nvSpPr>
        <p:spPr bwMode="auto">
          <a:xfrm>
            <a:off x="1763713" y="2328863"/>
            <a:ext cx="1512887" cy="503237"/>
          </a:xfrm>
          <a:prstGeom prst="rightArrow">
            <a:avLst>
              <a:gd name="adj1" fmla="val 50000"/>
              <a:gd name="adj2" fmla="val 50105"/>
            </a:avLst>
          </a:prstGeom>
          <a:solidFill>
            <a:schemeClr val="accent1"/>
          </a:solid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4" name="右箭头 3"/>
          <p:cNvSpPr/>
          <p:nvPr/>
        </p:nvSpPr>
        <p:spPr bwMode="auto">
          <a:xfrm>
            <a:off x="5364163" y="2328863"/>
            <a:ext cx="1439862" cy="576262"/>
          </a:xfrm>
          <a:prstGeom prst="rightArrow">
            <a:avLst/>
          </a:prstGeom>
          <a:solidFill>
            <a:schemeClr val="tx1">
              <a:lumMod val="40000"/>
              <a:lumOff val="60000"/>
            </a:schemeClr>
          </a:solid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0">
              <a:ea typeface="宋体" panose="02010600030101010101" pitchFamily="2" charset="-122"/>
            </a:endParaRPr>
          </a:p>
        </p:txBody>
      </p:sp>
      <p:sp>
        <p:nvSpPr>
          <p:cNvPr id="9223" name="文本框 4"/>
          <p:cNvSpPr txBox="1">
            <a:spLocks noChangeArrowheads="1"/>
          </p:cNvSpPr>
          <p:nvPr/>
        </p:nvSpPr>
        <p:spPr bwMode="auto">
          <a:xfrm>
            <a:off x="1835150" y="2112963"/>
            <a:ext cx="108108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输入</a:t>
            </a:r>
            <a:r>
              <a:rPr lang="en-US" altLang="zh-CN" sz="2000" dirty="0">
                <a:solidFill>
                  <a:schemeClr val="tx1"/>
                </a:solidFill>
                <a:ea typeface="宋体" panose="02010600030101010101" pitchFamily="2" charset="-122"/>
              </a:rPr>
              <a:t> X</a:t>
            </a:r>
            <a:endParaRPr lang="zh-CN" altLang="en-US" sz="2000" dirty="0">
              <a:solidFill>
                <a:schemeClr val="tx1"/>
              </a:solidFill>
              <a:ea typeface="宋体" panose="02010600030101010101" pitchFamily="2" charset="-122"/>
            </a:endParaRPr>
          </a:p>
        </p:txBody>
      </p:sp>
      <p:sp>
        <p:nvSpPr>
          <p:cNvPr id="9224" name="文本框 9"/>
          <p:cNvSpPr txBox="1">
            <a:spLocks noChangeArrowheads="1"/>
          </p:cNvSpPr>
          <p:nvPr/>
        </p:nvSpPr>
        <p:spPr bwMode="auto">
          <a:xfrm>
            <a:off x="5364164" y="2112963"/>
            <a:ext cx="12960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输出</a:t>
            </a:r>
            <a:r>
              <a:rPr lang="en-US" altLang="zh-CN" sz="2000" dirty="0">
                <a:solidFill>
                  <a:schemeClr val="tx1"/>
                </a:solidFill>
                <a:ea typeface="宋体" panose="02010600030101010101" pitchFamily="2" charset="-122"/>
              </a:rPr>
              <a:t> Y</a:t>
            </a:r>
            <a:endParaRPr lang="zh-CN" altLang="en-US" sz="2000" dirty="0">
              <a:solidFill>
                <a:schemeClr val="tx1"/>
              </a:solidFill>
              <a:ea typeface="宋体" panose="02010600030101010101" pitchFamily="2" charset="-122"/>
            </a:endParaRPr>
          </a:p>
        </p:txBody>
      </p:sp>
      <p:sp>
        <p:nvSpPr>
          <p:cNvPr id="9225" name="文本框 5"/>
          <p:cNvSpPr txBox="1">
            <a:spLocks noChangeArrowheads="1"/>
          </p:cNvSpPr>
          <p:nvPr/>
        </p:nvSpPr>
        <p:spPr bwMode="auto">
          <a:xfrm>
            <a:off x="7019925" y="2427288"/>
            <a:ext cx="12239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en-US" altLang="zh-CN" sz="2000">
                <a:solidFill>
                  <a:schemeClr val="tx1"/>
                </a:solidFill>
                <a:ea typeface="宋体" panose="02010600030101010101" pitchFamily="2" charset="-122"/>
              </a:rPr>
              <a:t>Y=F(x)</a:t>
            </a:r>
            <a:endParaRPr lang="zh-CN" altLang="en-US" sz="2000">
              <a:solidFill>
                <a:schemeClr val="tx1"/>
              </a:solidFill>
              <a:ea typeface="宋体" panose="02010600030101010101" pitchFamily="2" charset="-122"/>
            </a:endParaRPr>
          </a:p>
        </p:txBody>
      </p:sp>
      <p:sp>
        <p:nvSpPr>
          <p:cNvPr id="14"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1" name="Rectangle 3">
            <a:extLst>
              <a:ext uri="{FF2B5EF4-FFF2-40B4-BE49-F238E27FC236}">
                <a16:creationId xmlns:a16="http://schemas.microsoft.com/office/drawing/2014/main" id="{E2F0E6C7-20F8-488F-9E59-4E0392991AEE}"/>
              </a:ext>
            </a:extLst>
          </p:cNvPr>
          <p:cNvSpPr>
            <a:spLocks noChangeArrowheads="1"/>
          </p:cNvSpPr>
          <p:nvPr/>
        </p:nvSpPr>
        <p:spPr bwMode="auto">
          <a:xfrm>
            <a:off x="611505" y="3922395"/>
            <a:ext cx="8064951" cy="220432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lvl1pPr marL="182880" indent="-18288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5000"/>
              </a:lnSpc>
              <a:spcBef>
                <a:spcPct val="50000"/>
              </a:spcBef>
              <a:buClrTx/>
              <a:buSzTx/>
              <a:buFontTx/>
              <a:buNone/>
            </a:pPr>
            <a:r>
              <a:rPr lang="zh-CN" altLang="en-US" dirty="0">
                <a:solidFill>
                  <a:srgbClr val="FF0000"/>
                </a:solidFill>
                <a:latin typeface="黑体" panose="02010609060101010101" pitchFamily="49" charset="-122"/>
                <a:ea typeface="黑体" panose="02010609060101010101" pitchFamily="49" charset="-122"/>
              </a:rPr>
              <a:t>验证</a:t>
            </a:r>
            <a:r>
              <a:rPr lang="en-US" altLang="zh-CN" dirty="0">
                <a:solidFill>
                  <a:srgbClr val="FF0000"/>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验证设计的准确性</a:t>
            </a:r>
            <a:endParaRPr lang="en-US" altLang="zh-CN" dirty="0">
              <a:solidFill>
                <a:schemeClr val="tx1"/>
              </a:solidFill>
              <a:latin typeface="黑体" panose="02010609060101010101" pitchFamily="49" charset="-122"/>
              <a:ea typeface="黑体" panose="02010609060101010101" pitchFamily="49" charset="-122"/>
            </a:endParaRPr>
          </a:p>
          <a:p>
            <a:pPr>
              <a:lnSpc>
                <a:spcPct val="85000"/>
              </a:lnSpc>
              <a:spcBef>
                <a:spcPct val="50000"/>
              </a:spcBef>
              <a:buClrTx/>
              <a:buSzTx/>
              <a:buFontTx/>
              <a:buNone/>
            </a:pPr>
            <a:r>
              <a:rPr lang="zh-CN" altLang="en-US" dirty="0">
                <a:solidFill>
                  <a:srgbClr val="FF0000"/>
                </a:solidFill>
                <a:latin typeface="黑体" panose="02010609060101010101" pitchFamily="49" charset="-122"/>
                <a:ea typeface="黑体" panose="02010609060101010101" pitchFamily="49" charset="-122"/>
              </a:rPr>
              <a:t>诊断</a:t>
            </a:r>
            <a:r>
              <a:rPr lang="en-US" altLang="zh-CN" dirty="0">
                <a:solidFill>
                  <a:srgbClr val="FF0000"/>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确定故障发生的位置</a:t>
            </a:r>
            <a:endParaRPr lang="en-US" altLang="zh-CN" dirty="0">
              <a:solidFill>
                <a:schemeClr val="tx1"/>
              </a:solidFill>
              <a:latin typeface="黑体" panose="02010609060101010101" pitchFamily="49" charset="-122"/>
              <a:ea typeface="黑体" panose="02010609060101010101" pitchFamily="49" charset="-122"/>
            </a:endParaRPr>
          </a:p>
          <a:p>
            <a:pPr>
              <a:lnSpc>
                <a:spcPct val="85000"/>
              </a:lnSpc>
              <a:spcBef>
                <a:spcPct val="50000"/>
              </a:spcBef>
              <a:buClrTx/>
              <a:buSzTx/>
              <a:buFontTx/>
              <a:buNone/>
            </a:pPr>
            <a:r>
              <a:rPr lang="zh-CN" altLang="en-US" dirty="0">
                <a:solidFill>
                  <a:srgbClr val="FF0000"/>
                </a:solidFill>
                <a:latin typeface="黑体" panose="02010609060101010101" pitchFamily="49" charset="-122"/>
                <a:ea typeface="黑体" panose="02010609060101010101" pitchFamily="49" charset="-122"/>
              </a:rPr>
              <a:t>可靠性</a:t>
            </a:r>
            <a:r>
              <a:rPr lang="en-US" altLang="zh-CN" dirty="0">
                <a:solidFill>
                  <a:srgbClr val="FF0000"/>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评估故障时间</a:t>
            </a:r>
            <a:endParaRPr lang="en-US" altLang="zh-CN" dirty="0">
              <a:solidFill>
                <a:schemeClr val="tx1"/>
              </a:solidFill>
              <a:latin typeface="黑体" panose="02010609060101010101" pitchFamily="49" charset="-122"/>
              <a:ea typeface="黑体" panose="02010609060101010101" pitchFamily="49" charset="-122"/>
            </a:endParaRPr>
          </a:p>
          <a:p>
            <a:pPr>
              <a:lnSpc>
                <a:spcPct val="85000"/>
              </a:lnSpc>
              <a:spcBef>
                <a:spcPct val="50000"/>
              </a:spcBef>
              <a:buClrTx/>
              <a:buSzTx/>
              <a:buFontTx/>
              <a:buNone/>
            </a:pPr>
            <a:r>
              <a:rPr lang="zh-CN" altLang="en-US" dirty="0">
                <a:solidFill>
                  <a:srgbClr val="FF0000"/>
                </a:solidFill>
                <a:latin typeface="黑体" panose="02010609060101010101" pitchFamily="49" charset="-122"/>
                <a:ea typeface="黑体" panose="02010609060101010101" pitchFamily="49" charset="-122"/>
              </a:rPr>
              <a:t>检测与筛选</a:t>
            </a:r>
            <a:r>
              <a:rPr lang="en-US" altLang="zh-CN" dirty="0">
                <a:solidFill>
                  <a:srgbClr val="FF0000"/>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寻找</a:t>
            </a:r>
            <a:r>
              <a:rPr lang="en-US" altLang="zh-CN" dirty="0">
                <a:solidFill>
                  <a:schemeClr val="tx1"/>
                </a:solidFill>
                <a:latin typeface="黑体" panose="02010609060101010101" pitchFamily="49" charset="-122"/>
                <a:ea typeface="黑体" panose="02010609060101010101" pitchFamily="49" charset="-122"/>
              </a:rPr>
              <a:t>有故障的组件或有缺陷的</a:t>
            </a:r>
            <a:r>
              <a:rPr lang="zh-CN" altLang="en-US" dirty="0">
                <a:solidFill>
                  <a:schemeClr val="tx1"/>
                </a:solidFill>
                <a:latin typeface="黑体" panose="02010609060101010101" pitchFamily="49" charset="-122"/>
                <a:ea typeface="黑体" panose="02010609060101010101" pitchFamily="49" charset="-122"/>
              </a:rPr>
              <a:t>产</a:t>
            </a:r>
            <a:r>
              <a:rPr lang="en-US" altLang="zh-CN" dirty="0">
                <a:solidFill>
                  <a:schemeClr val="tx1"/>
                </a:solidFill>
                <a:latin typeface="黑体" panose="02010609060101010101" pitchFamily="49" charset="-122"/>
                <a:ea typeface="黑体" panose="02010609060101010101" pitchFamily="49" charset="-122"/>
              </a:rPr>
              <a:t>品</a:t>
            </a:r>
          </a:p>
        </p:txBody>
      </p:sp>
    </p:spTree>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3" name="AutoShape 2">
            <a:extLst>
              <a:ext uri="{FF2B5EF4-FFF2-40B4-BE49-F238E27FC236}">
                <a16:creationId xmlns:a16="http://schemas.microsoft.com/office/drawing/2014/main" id="{7480C28C-D139-403E-BD94-EB3CE8D00B34}"/>
              </a:ext>
            </a:extLst>
          </p:cNvPr>
          <p:cNvSpPr txBox="1">
            <a:spLocks noChangeArrowheads="1"/>
          </p:cNvSpPr>
          <p:nvPr/>
        </p:nvSpPr>
        <p:spPr>
          <a:xfrm>
            <a:off x="573846" y="1128085"/>
            <a:ext cx="5832475"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7030A0"/>
                </a:solidFill>
                <a:latin typeface="黑体" panose="02010609060101010101" pitchFamily="49" charset="-122"/>
                <a:ea typeface="黑体" panose="02010609060101010101" pitchFamily="49" charset="-122"/>
              </a:rPr>
              <a:t>集成电路测试的基本原理</a:t>
            </a:r>
          </a:p>
        </p:txBody>
      </p:sp>
      <p:pic>
        <p:nvPicPr>
          <p:cNvPr id="15" name="图片 14">
            <a:extLst>
              <a:ext uri="{FF2B5EF4-FFF2-40B4-BE49-F238E27FC236}">
                <a16:creationId xmlns:a16="http://schemas.microsoft.com/office/drawing/2014/main" id="{DF494725-8684-48E2-9DB2-000B8A87B90B}"/>
              </a:ext>
            </a:extLst>
          </p:cNvPr>
          <p:cNvPicPr>
            <a:picLocks noChangeAspect="1"/>
          </p:cNvPicPr>
          <p:nvPr/>
        </p:nvPicPr>
        <p:blipFill>
          <a:blip r:embed="rId2"/>
          <a:stretch>
            <a:fillRect/>
          </a:stretch>
        </p:blipFill>
        <p:spPr>
          <a:xfrm>
            <a:off x="252412" y="2636912"/>
            <a:ext cx="8639175" cy="3324225"/>
          </a:xfrm>
          <a:prstGeom prst="rect">
            <a:avLst/>
          </a:prstGeom>
        </p:spPr>
      </p:pic>
    </p:spTree>
    <p:extLst>
      <p:ext uri="{BB962C8B-B14F-4D97-AF65-F5344CB8AC3E}">
        <p14:creationId xmlns:p14="http://schemas.microsoft.com/office/powerpoint/2010/main" val="3278024539"/>
      </p:ext>
    </p:extLst>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a:xfrm>
            <a:off x="611188" y="989013"/>
            <a:ext cx="7849244" cy="854075"/>
          </a:xfrm>
        </p:spPr>
        <p:txBody>
          <a:bodyPr/>
          <a:lstStyle/>
          <a:p>
            <a:pPr algn="ctr"/>
            <a:r>
              <a:rPr lang="en-US" altLang="zh-CN" b="0" dirty="0">
                <a:solidFill>
                  <a:schemeClr val="accent4">
                    <a:lumMod val="90000"/>
                    <a:lumOff val="10000"/>
                  </a:schemeClr>
                </a:solidFill>
              </a:rPr>
              <a:t>集成电路测试原理</a:t>
            </a:r>
          </a:p>
        </p:txBody>
      </p:sp>
      <p:grpSp>
        <p:nvGrpSpPr>
          <p:cNvPr id="10244" name="组合 7"/>
          <p:cNvGrpSpPr/>
          <p:nvPr/>
        </p:nvGrpSpPr>
        <p:grpSpPr bwMode="auto">
          <a:xfrm>
            <a:off x="1316694" y="2205038"/>
            <a:ext cx="5585720" cy="4176712"/>
            <a:chOff x="1803435" y="2529086"/>
            <a:chExt cx="4856896" cy="3353594"/>
          </a:xfrm>
        </p:grpSpPr>
        <p:sp>
          <p:nvSpPr>
            <p:cNvPr id="10245" name="Rectangle 4"/>
            <p:cNvSpPr>
              <a:spLocks noChangeArrowheads="1"/>
            </p:cNvSpPr>
            <p:nvPr/>
          </p:nvSpPr>
          <p:spPr bwMode="auto">
            <a:xfrm>
              <a:off x="4067944" y="2636912"/>
              <a:ext cx="1196975" cy="1493961"/>
            </a:xfrm>
            <a:prstGeom prst="rect">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1600" dirty="0">
                  <a:solidFill>
                    <a:schemeClr val="tx1"/>
                  </a:solidFill>
                  <a:latin typeface="Tahoma" panose="020B0604030504040204" pitchFamily="34" charset="0"/>
                  <a:ea typeface="PMingLiU" pitchFamily="18" charset="-120"/>
                </a:rPr>
                <a:t>被测电路</a:t>
              </a:r>
            </a:p>
            <a:p>
              <a:pPr algn="ctr">
                <a:spcBef>
                  <a:spcPct val="0"/>
                </a:spcBef>
                <a:buClrTx/>
                <a:buSzTx/>
                <a:buFontTx/>
                <a:buNone/>
              </a:pPr>
              <a:r>
                <a:rPr lang="en-US" altLang="zh-TW" sz="1600" dirty="0">
                  <a:solidFill>
                    <a:srgbClr val="FF0000"/>
                  </a:solidFill>
                  <a:latin typeface="Tahoma" panose="020B0604030504040204" pitchFamily="34" charset="0"/>
                  <a:ea typeface="PMingLiU" pitchFamily="18" charset="-120"/>
                </a:rPr>
                <a:t>(CUT)</a:t>
              </a:r>
            </a:p>
          </p:txBody>
        </p:sp>
        <p:sp>
          <p:nvSpPr>
            <p:cNvPr id="10246" name="AutoShape 5"/>
            <p:cNvSpPr>
              <a:spLocks noChangeArrowheads="1"/>
            </p:cNvSpPr>
            <p:nvPr/>
          </p:nvSpPr>
          <p:spPr bwMode="auto">
            <a:xfrm>
              <a:off x="5264919" y="3179961"/>
              <a:ext cx="731837" cy="573087"/>
            </a:xfrm>
            <a:prstGeom prst="rightArrow">
              <a:avLst>
                <a:gd name="adj1" fmla="val 41139"/>
                <a:gd name="adj2" fmla="val 35236"/>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1600">
                <a:solidFill>
                  <a:schemeClr val="tx1"/>
                </a:solidFill>
                <a:ea typeface="PMingLiU" pitchFamily="18" charset="-120"/>
              </a:endParaRPr>
            </a:p>
          </p:txBody>
        </p:sp>
        <p:sp>
          <p:nvSpPr>
            <p:cNvPr id="10247" name="Rectangle 6"/>
            <p:cNvSpPr>
              <a:spLocks noChangeArrowheads="1"/>
            </p:cNvSpPr>
            <p:nvPr/>
          </p:nvSpPr>
          <p:spPr bwMode="auto">
            <a:xfrm>
              <a:off x="2672531" y="2891036"/>
              <a:ext cx="663575" cy="1223962"/>
            </a:xfrm>
            <a:prstGeom prst="rect">
              <a:avLst/>
            </a:prstGeom>
            <a:solidFill>
              <a:srgbClr val="C0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1600">
                  <a:solidFill>
                    <a:schemeClr val="bg1"/>
                  </a:solidFill>
                  <a:latin typeface="Tahoma" panose="020B0604030504040204" pitchFamily="34" charset="0"/>
                  <a:ea typeface="PMingLiU" pitchFamily="18" charset="-120"/>
                </a:rPr>
                <a:t>-1011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11-00</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-0-1-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01--0</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0-101</a:t>
              </a:r>
            </a:p>
          </p:txBody>
        </p:sp>
        <p:sp>
          <p:nvSpPr>
            <p:cNvPr id="10248" name="Rectangle 7"/>
            <p:cNvSpPr>
              <a:spLocks noChangeArrowheads="1"/>
            </p:cNvSpPr>
            <p:nvPr/>
          </p:nvSpPr>
          <p:spPr bwMode="auto">
            <a:xfrm>
              <a:off x="5996756" y="2891036"/>
              <a:ext cx="663575" cy="1223962"/>
            </a:xfrm>
            <a:prstGeom prst="rect">
              <a:avLst/>
            </a:prstGeom>
            <a:solidFill>
              <a:srgbClr val="C0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1600">
                  <a:solidFill>
                    <a:schemeClr val="bg1"/>
                  </a:solidFill>
                  <a:latin typeface="Tahoma" panose="020B0604030504040204" pitchFamily="34" charset="0"/>
                  <a:ea typeface="PMingLiU" pitchFamily="18" charset="-120"/>
                </a:rPr>
                <a:t>1-001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0011-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-1101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1001-</a:t>
              </a:r>
            </a:p>
            <a:p>
              <a:pPr>
                <a:spcBef>
                  <a:spcPct val="0"/>
                </a:spcBef>
                <a:buClrTx/>
                <a:buSzTx/>
                <a:buFontTx/>
                <a:buNone/>
              </a:pPr>
              <a:r>
                <a:rPr lang="en-US" altLang="zh-TW" sz="1600">
                  <a:solidFill>
                    <a:schemeClr val="bg1"/>
                  </a:solidFill>
                  <a:latin typeface="Tahoma" panose="020B0604030504040204" pitchFamily="34" charset="0"/>
                  <a:ea typeface="PMingLiU" pitchFamily="18" charset="-120"/>
                </a:rPr>
                <a:t>01-11</a:t>
              </a:r>
            </a:p>
          </p:txBody>
        </p:sp>
        <p:sp>
          <p:nvSpPr>
            <p:cNvPr id="10249" name="Rectangle 8"/>
            <p:cNvSpPr>
              <a:spLocks noChangeArrowheads="1"/>
            </p:cNvSpPr>
            <p:nvPr/>
          </p:nvSpPr>
          <p:spPr bwMode="auto">
            <a:xfrm>
              <a:off x="4001269" y="4475361"/>
              <a:ext cx="1330325" cy="649287"/>
            </a:xfrm>
            <a:prstGeom prst="rect">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2000" b="0" dirty="0">
                  <a:solidFill>
                    <a:schemeClr val="accent4">
                      <a:lumMod val="90000"/>
                      <a:lumOff val="10000"/>
                    </a:schemeClr>
                  </a:solidFill>
                </a:rPr>
                <a:t>比较</a:t>
              </a:r>
            </a:p>
          </p:txBody>
        </p:sp>
        <p:sp>
          <p:nvSpPr>
            <p:cNvPr id="10250" name="AutoShape 9"/>
            <p:cNvSpPr>
              <a:spLocks noChangeArrowheads="1"/>
            </p:cNvSpPr>
            <p:nvPr/>
          </p:nvSpPr>
          <p:spPr bwMode="auto">
            <a:xfrm rot="16200000" flipH="1">
              <a:off x="5427637" y="4018955"/>
              <a:ext cx="936625" cy="1128712"/>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6388 h 21600"/>
                <a:gd name="T20" fmla="*/ 1804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871" y="0"/>
                  </a:moveTo>
                  <a:lnTo>
                    <a:pt x="10141" y="7200"/>
                  </a:lnTo>
                  <a:lnTo>
                    <a:pt x="13693" y="7200"/>
                  </a:lnTo>
                  <a:lnTo>
                    <a:pt x="13693" y="16388"/>
                  </a:lnTo>
                  <a:lnTo>
                    <a:pt x="0" y="16388"/>
                  </a:lnTo>
                  <a:lnTo>
                    <a:pt x="0" y="21600"/>
                  </a:lnTo>
                  <a:lnTo>
                    <a:pt x="18048" y="21600"/>
                  </a:lnTo>
                  <a:lnTo>
                    <a:pt x="18048" y="7200"/>
                  </a:lnTo>
                  <a:lnTo>
                    <a:pt x="21600" y="7200"/>
                  </a:lnTo>
                  <a:lnTo>
                    <a:pt x="15871" y="0"/>
                  </a:lnTo>
                  <a:close/>
                </a:path>
              </a:pathLst>
            </a:cu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51" name="AutoShape 10"/>
            <p:cNvSpPr>
              <a:spLocks noChangeArrowheads="1"/>
            </p:cNvSpPr>
            <p:nvPr/>
          </p:nvSpPr>
          <p:spPr bwMode="auto">
            <a:xfrm>
              <a:off x="3336106" y="3251398"/>
              <a:ext cx="731838" cy="573088"/>
            </a:xfrm>
            <a:prstGeom prst="rightArrow">
              <a:avLst>
                <a:gd name="adj1" fmla="val 41139"/>
                <a:gd name="adj2" fmla="val 35236"/>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1600">
                <a:solidFill>
                  <a:schemeClr val="tx1"/>
                </a:solidFill>
                <a:ea typeface="PMingLiU" pitchFamily="18" charset="-120"/>
              </a:endParaRPr>
            </a:p>
          </p:txBody>
        </p:sp>
        <p:sp>
          <p:nvSpPr>
            <p:cNvPr id="10252" name="AutoShape 11"/>
            <p:cNvSpPr>
              <a:spLocks noChangeArrowheads="1"/>
            </p:cNvSpPr>
            <p:nvPr/>
          </p:nvSpPr>
          <p:spPr bwMode="auto">
            <a:xfrm>
              <a:off x="3271019" y="4548386"/>
              <a:ext cx="730250" cy="573087"/>
            </a:xfrm>
            <a:prstGeom prst="rightArrow">
              <a:avLst>
                <a:gd name="adj1" fmla="val 41139"/>
                <a:gd name="adj2" fmla="val 35160"/>
              </a:avLst>
            </a:prstGeom>
            <a:noFill/>
            <a:ln w="19050"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1600">
                <a:solidFill>
                  <a:schemeClr val="tx1"/>
                </a:solidFill>
                <a:ea typeface="PMingLiU" pitchFamily="18" charset="-120"/>
              </a:endParaRPr>
            </a:p>
          </p:txBody>
        </p:sp>
        <p:sp>
          <p:nvSpPr>
            <p:cNvPr id="10253" name="Rectangle 12"/>
            <p:cNvSpPr>
              <a:spLocks noChangeArrowheads="1"/>
            </p:cNvSpPr>
            <p:nvPr/>
          </p:nvSpPr>
          <p:spPr bwMode="auto">
            <a:xfrm>
              <a:off x="1803435" y="4331792"/>
              <a:ext cx="1327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en-US" altLang="zh-CN" sz="1800" b="0" dirty="0">
                  <a:solidFill>
                    <a:srgbClr val="6600CC"/>
                  </a:solidFill>
                </a:rPr>
                <a:t>         </a:t>
              </a:r>
              <a:r>
                <a:rPr lang="zh-CN" altLang="en-US" sz="1800" b="0" dirty="0">
                  <a:solidFill>
                    <a:srgbClr val="6600CC"/>
                  </a:solidFill>
                </a:rPr>
                <a:t>正确响应</a:t>
              </a:r>
            </a:p>
          </p:txBody>
        </p:sp>
        <p:sp>
          <p:nvSpPr>
            <p:cNvPr id="10254" name="Rectangle 13"/>
            <p:cNvSpPr>
              <a:spLocks noChangeArrowheads="1"/>
            </p:cNvSpPr>
            <p:nvPr/>
          </p:nvSpPr>
          <p:spPr bwMode="auto">
            <a:xfrm>
              <a:off x="4001269" y="5522317"/>
              <a:ext cx="1330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1800" b="0" dirty="0">
                  <a:solidFill>
                    <a:srgbClr val="6600CC"/>
                  </a:solidFill>
                </a:rPr>
                <a:t>测试结果</a:t>
              </a:r>
            </a:p>
          </p:txBody>
        </p:sp>
        <p:cxnSp>
          <p:nvCxnSpPr>
            <p:cNvPr id="10255" name="AutoShape 14"/>
            <p:cNvCxnSpPr>
              <a:cxnSpLocks noChangeShapeType="1"/>
              <a:stCxn id="10249" idx="2"/>
              <a:endCxn id="10254" idx="0"/>
            </p:cNvCxnSpPr>
            <p:nvPr/>
          </p:nvCxnSpPr>
          <p:spPr bwMode="auto">
            <a:xfrm>
              <a:off x="4666432" y="5124648"/>
              <a:ext cx="0" cy="397669"/>
            </a:xfrm>
            <a:prstGeom prst="straightConnector1">
              <a:avLst/>
            </a:prstGeom>
            <a:noFill/>
            <a:ln w="19050">
              <a:solidFill>
                <a:schemeClr val="tx1"/>
              </a:solidFill>
              <a:round/>
              <a:tailEnd type="triangle" w="lg" len="lg"/>
            </a:ln>
            <a:extLst>
              <a:ext uri="{909E8E84-426E-40DD-AFC4-6F175D3DCCD1}">
                <a14:hiddenFill xmlns:a14="http://schemas.microsoft.com/office/drawing/2010/main">
                  <a:noFill/>
                </a14:hiddenFill>
              </a:ext>
            </a:extLst>
          </p:spPr>
        </p:cxnSp>
        <p:sp>
          <p:nvSpPr>
            <p:cNvPr id="10256" name="Rectangle 15"/>
            <p:cNvSpPr>
              <a:spLocks noChangeArrowheads="1"/>
            </p:cNvSpPr>
            <p:nvPr/>
          </p:nvSpPr>
          <p:spPr bwMode="auto">
            <a:xfrm>
              <a:off x="2442554" y="2529086"/>
              <a:ext cx="1290426"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CN" sz="2400" b="0" dirty="0">
                  <a:solidFill>
                    <a:schemeClr val="accent4">
                      <a:lumMod val="90000"/>
                      <a:lumOff val="10000"/>
                    </a:schemeClr>
                  </a:solidFill>
                </a:rPr>
                <a:t>    </a:t>
              </a:r>
              <a:r>
                <a:rPr lang="zh-CN" altLang="en-US" sz="2000" b="0" dirty="0">
                  <a:solidFill>
                    <a:schemeClr val="accent4">
                      <a:lumMod val="90000"/>
                      <a:lumOff val="10000"/>
                    </a:schemeClr>
                  </a:solidFill>
                </a:rPr>
                <a:t>输入</a:t>
              </a:r>
            </a:p>
          </p:txBody>
        </p:sp>
        <p:sp>
          <p:nvSpPr>
            <p:cNvPr id="10257" name="Rectangle 16"/>
            <p:cNvSpPr>
              <a:spLocks noChangeArrowheads="1"/>
            </p:cNvSpPr>
            <p:nvPr/>
          </p:nvSpPr>
          <p:spPr bwMode="auto">
            <a:xfrm>
              <a:off x="4673101" y="2546547"/>
              <a:ext cx="18669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accent4">
                      <a:lumMod val="90000"/>
                      <a:lumOff val="10000"/>
                    </a:schemeClr>
                  </a:solidFill>
                  <a:latin typeface="Tahoma" panose="020B0604030504040204" pitchFamily="34" charset="0"/>
                  <a:ea typeface="PMingLiU" pitchFamily="18" charset="-120"/>
                </a:rPr>
                <a:t>                  </a:t>
              </a:r>
              <a:r>
                <a:rPr lang="zh-CN" altLang="en-US" sz="2000" b="0" dirty="0">
                  <a:solidFill>
                    <a:schemeClr val="accent4">
                      <a:lumMod val="90000"/>
                      <a:lumOff val="10000"/>
                    </a:schemeClr>
                  </a:solidFill>
                </a:rPr>
                <a:t>输出响应</a:t>
              </a:r>
            </a:p>
          </p:txBody>
        </p:sp>
      </p:grpSp>
      <p:sp>
        <p:nvSpPr>
          <p:cNvPr id="20"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2" name="对话气泡: 圆角矩形 1">
            <a:extLst>
              <a:ext uri="{FF2B5EF4-FFF2-40B4-BE49-F238E27FC236}">
                <a16:creationId xmlns:a16="http://schemas.microsoft.com/office/drawing/2014/main" id="{EC210BB7-FBFE-4818-9431-0294FD863E59}"/>
              </a:ext>
            </a:extLst>
          </p:cNvPr>
          <p:cNvSpPr/>
          <p:nvPr/>
        </p:nvSpPr>
        <p:spPr>
          <a:xfrm>
            <a:off x="311202" y="2226785"/>
            <a:ext cx="1584175" cy="1166514"/>
          </a:xfrm>
          <a:prstGeom prst="wedgeRoundRectCallout">
            <a:avLst>
              <a:gd name="adj1" fmla="val 75206"/>
              <a:gd name="adj2" fmla="val 42738"/>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Pattern</a:t>
            </a:r>
            <a:endParaRPr lang="zh-CN" altLang="en-US" sz="2400" b="1" dirty="0">
              <a:solidFill>
                <a:schemeClr val="tx1"/>
              </a:solidFill>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44C65B11-16AE-4EA7-AD82-645F26C6A550}"/>
              </a:ext>
            </a:extLst>
          </p:cNvPr>
          <p:cNvSpPr>
            <a:spLocks noGrp="1" noChangeArrowheads="1"/>
          </p:cNvSpPr>
          <p:nvPr>
            <p:ph type="title"/>
          </p:nvPr>
        </p:nvSpPr>
        <p:spPr>
          <a:xfrm>
            <a:off x="679450" y="800100"/>
            <a:ext cx="8323263" cy="854075"/>
          </a:xfrm>
        </p:spPr>
        <p:txBody>
          <a:bodyPr/>
          <a:lstStyle/>
          <a:p>
            <a:r>
              <a:rPr lang="en-US" altLang="zh-CN" sz="3600" dirty="0">
                <a:solidFill>
                  <a:schemeClr val="hlink"/>
                </a:solidFill>
              </a:rPr>
              <a:t>Automatic Test Pattern Generation </a:t>
            </a:r>
          </a:p>
        </p:txBody>
      </p:sp>
      <p:sp>
        <p:nvSpPr>
          <p:cNvPr id="15364" name="Text Box 10">
            <a:extLst>
              <a:ext uri="{FF2B5EF4-FFF2-40B4-BE49-F238E27FC236}">
                <a16:creationId xmlns:a16="http://schemas.microsoft.com/office/drawing/2014/main" id="{C1B210FA-0B1D-4A6E-A009-9E88F33C2973}"/>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15365" name="Rectangle 3">
            <a:extLst>
              <a:ext uri="{FF2B5EF4-FFF2-40B4-BE49-F238E27FC236}">
                <a16:creationId xmlns:a16="http://schemas.microsoft.com/office/drawing/2014/main" id="{D2EB9839-FFB1-48DE-A48C-4746B20930EE}"/>
              </a:ext>
            </a:extLst>
          </p:cNvPr>
          <p:cNvSpPr>
            <a:spLocks noChangeArrowheads="1"/>
          </p:cNvSpPr>
          <p:nvPr/>
        </p:nvSpPr>
        <p:spPr bwMode="auto">
          <a:xfrm>
            <a:off x="1260475" y="3813175"/>
            <a:ext cx="5751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zh-CN" altLang="en-US">
                <a:solidFill>
                  <a:schemeClr val="tx1"/>
                </a:solidFill>
                <a:ea typeface="新細明體" panose="02020500000000000000" pitchFamily="18" charset="-120"/>
              </a:rPr>
              <a:t>要检测</a:t>
            </a:r>
            <a:r>
              <a:rPr kumimoji="1" lang="en-US" altLang="zh-TW">
                <a:solidFill>
                  <a:schemeClr val="tx1"/>
                </a:solidFill>
                <a:ea typeface="新細明體" panose="02020500000000000000" pitchFamily="18" charset="-120"/>
              </a:rPr>
              <a:t>D s-a-0, </a:t>
            </a:r>
            <a:r>
              <a:rPr kumimoji="1" lang="zh-CN" altLang="en-US">
                <a:solidFill>
                  <a:schemeClr val="tx1"/>
                </a:solidFill>
                <a:ea typeface="新細明體" panose="02020500000000000000" pitchFamily="18" charset="-120"/>
              </a:rPr>
              <a:t>则</a:t>
            </a:r>
            <a:r>
              <a:rPr kumimoji="1" lang="en-US" altLang="zh-TW">
                <a:solidFill>
                  <a:schemeClr val="tx1"/>
                </a:solidFill>
                <a:ea typeface="新細明體" panose="02020500000000000000" pitchFamily="18" charset="-120"/>
              </a:rPr>
              <a:t>D </a:t>
            </a:r>
            <a:r>
              <a:rPr kumimoji="1" lang="zh-CN" altLang="en-US">
                <a:solidFill>
                  <a:schemeClr val="tx1"/>
                </a:solidFill>
                <a:ea typeface="新細明體" panose="02020500000000000000" pitchFamily="18" charset="-120"/>
              </a:rPr>
              <a:t>必须设置为</a:t>
            </a:r>
            <a:r>
              <a:rPr kumimoji="1" lang="en-US" altLang="zh-TW">
                <a:solidFill>
                  <a:schemeClr val="tx1"/>
                </a:solidFill>
                <a:ea typeface="新細明體" panose="02020500000000000000" pitchFamily="18" charset="-120"/>
              </a:rPr>
              <a:t>1</a:t>
            </a:r>
            <a:r>
              <a:rPr kumimoji="1" lang="zh-CN" altLang="en-US">
                <a:solidFill>
                  <a:schemeClr val="tx1"/>
                </a:solidFill>
                <a:ea typeface="新細明體" panose="02020500000000000000" pitchFamily="18" charset="-120"/>
              </a:rPr>
              <a:t>。</a:t>
            </a:r>
            <a:endParaRPr kumimoji="1" lang="en-US" altLang="zh-TW">
              <a:solidFill>
                <a:schemeClr val="tx1"/>
              </a:solidFill>
              <a:ea typeface="新細明體" panose="02020500000000000000" pitchFamily="18" charset="-120"/>
            </a:endParaRPr>
          </a:p>
          <a:p>
            <a:pPr>
              <a:spcBef>
                <a:spcPct val="0"/>
              </a:spcBef>
              <a:buClrTx/>
              <a:buSzTx/>
              <a:buFontTx/>
              <a:buNone/>
            </a:pPr>
            <a:r>
              <a:rPr kumimoji="1" lang="en-US" altLang="zh-TW">
                <a:solidFill>
                  <a:schemeClr val="tx1"/>
                </a:solidFill>
                <a:ea typeface="新細明體" panose="02020500000000000000" pitchFamily="18" charset="-120"/>
              </a:rPr>
              <a:t> </a:t>
            </a:r>
            <a:r>
              <a:rPr kumimoji="1" lang="zh-CN" altLang="en-US">
                <a:solidFill>
                  <a:schemeClr val="tx1"/>
                </a:solidFill>
                <a:ea typeface="新細明體" panose="02020500000000000000" pitchFamily="18" charset="-120"/>
              </a:rPr>
              <a:t>因此</a:t>
            </a:r>
            <a:r>
              <a:rPr kumimoji="1" lang="en-US" altLang="zh-TW">
                <a:solidFill>
                  <a:schemeClr val="tx1"/>
                </a:solidFill>
                <a:ea typeface="新細明體" panose="02020500000000000000" pitchFamily="18" charset="-120"/>
              </a:rPr>
              <a:t> A=B=1</a:t>
            </a:r>
            <a:r>
              <a:rPr kumimoji="1" lang="zh-CN" altLang="en-US">
                <a:solidFill>
                  <a:schemeClr val="tx1"/>
                </a:solidFill>
                <a:ea typeface="新細明體" panose="02020500000000000000" pitchFamily="18" charset="-120"/>
              </a:rPr>
              <a:t>。</a:t>
            </a:r>
            <a:endParaRPr kumimoji="1" lang="en-US" altLang="zh-TW">
              <a:solidFill>
                <a:schemeClr val="tx1"/>
              </a:solidFill>
              <a:ea typeface="新細明體" panose="02020500000000000000" pitchFamily="18" charset="-120"/>
            </a:endParaRPr>
          </a:p>
        </p:txBody>
      </p:sp>
      <p:sp>
        <p:nvSpPr>
          <p:cNvPr id="15366" name="Rectangle 4">
            <a:extLst>
              <a:ext uri="{FF2B5EF4-FFF2-40B4-BE49-F238E27FC236}">
                <a16:creationId xmlns:a16="http://schemas.microsoft.com/office/drawing/2014/main" id="{127D53A0-1266-4A2F-8346-BEBDBCDF68B2}"/>
              </a:ext>
            </a:extLst>
          </p:cNvPr>
          <p:cNvSpPr>
            <a:spLocks noChangeArrowheads="1"/>
          </p:cNvSpPr>
          <p:nvPr/>
        </p:nvSpPr>
        <p:spPr bwMode="auto">
          <a:xfrm>
            <a:off x="1209675" y="4749800"/>
            <a:ext cx="6969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zh-CN" altLang="en-US">
                <a:solidFill>
                  <a:schemeClr val="tx1"/>
                </a:solidFill>
                <a:ea typeface="新細明體" panose="02020500000000000000" pitchFamily="18" charset="-120"/>
              </a:rPr>
              <a:t>为将故障传递到</a:t>
            </a:r>
            <a:r>
              <a:rPr kumimoji="1" lang="en-US" altLang="zh-CN">
                <a:solidFill>
                  <a:schemeClr val="tx1"/>
                </a:solidFill>
                <a:ea typeface="新細明體" panose="02020500000000000000" pitchFamily="18" charset="-120"/>
              </a:rPr>
              <a:t>F</a:t>
            </a:r>
            <a:r>
              <a:rPr kumimoji="1" lang="zh-CN" altLang="en-US">
                <a:solidFill>
                  <a:schemeClr val="tx1"/>
                </a:solidFill>
                <a:ea typeface="新細明體" panose="02020500000000000000" pitchFamily="18" charset="-120"/>
              </a:rPr>
              <a:t>端，则</a:t>
            </a:r>
            <a:r>
              <a:rPr kumimoji="1" lang="en-US" altLang="zh-TW">
                <a:solidFill>
                  <a:schemeClr val="tx1"/>
                </a:solidFill>
                <a:ea typeface="新細明體" panose="02020500000000000000" pitchFamily="18" charset="-120"/>
              </a:rPr>
              <a:t>E  </a:t>
            </a:r>
            <a:r>
              <a:rPr kumimoji="1" lang="zh-CN" altLang="en-US">
                <a:solidFill>
                  <a:schemeClr val="tx1"/>
                </a:solidFill>
                <a:ea typeface="新細明體" panose="02020500000000000000" pitchFamily="18" charset="-120"/>
              </a:rPr>
              <a:t>必须为</a:t>
            </a:r>
            <a:r>
              <a:rPr kumimoji="1" lang="en-US" altLang="zh-TW">
                <a:solidFill>
                  <a:schemeClr val="tx1"/>
                </a:solidFill>
                <a:ea typeface="新細明體" panose="02020500000000000000" pitchFamily="18" charset="-120"/>
              </a:rPr>
              <a:t>1</a:t>
            </a:r>
          </a:p>
          <a:p>
            <a:pPr>
              <a:spcBef>
                <a:spcPct val="0"/>
              </a:spcBef>
              <a:buClrTx/>
              <a:buSzTx/>
              <a:buFontTx/>
              <a:buNone/>
            </a:pPr>
            <a:r>
              <a:rPr kumimoji="1" lang="zh-CN" altLang="en-US">
                <a:solidFill>
                  <a:schemeClr val="tx1"/>
                </a:solidFill>
                <a:ea typeface="新細明體" panose="02020500000000000000" pitchFamily="18" charset="-120"/>
              </a:rPr>
              <a:t>所以</a:t>
            </a:r>
            <a:r>
              <a:rPr kumimoji="1" lang="en-US" altLang="zh-TW">
                <a:solidFill>
                  <a:schemeClr val="tx1"/>
                </a:solidFill>
                <a:ea typeface="新細明體" panose="02020500000000000000" pitchFamily="18" charset="-120"/>
              </a:rPr>
              <a:t> C </a:t>
            </a:r>
            <a:r>
              <a:rPr kumimoji="1" lang="en-US" altLang="zh-CN">
                <a:solidFill>
                  <a:schemeClr val="tx1"/>
                </a:solidFill>
                <a:ea typeface="新細明體" panose="02020500000000000000" pitchFamily="18" charset="-120"/>
              </a:rPr>
              <a:t>=</a:t>
            </a:r>
            <a:r>
              <a:rPr kumimoji="1" lang="en-US" altLang="zh-TW">
                <a:solidFill>
                  <a:schemeClr val="tx1"/>
                </a:solidFill>
                <a:ea typeface="新細明體" panose="02020500000000000000" pitchFamily="18" charset="-120"/>
              </a:rPr>
              <a:t>0</a:t>
            </a:r>
            <a:r>
              <a:rPr kumimoji="1" lang="zh-CN" altLang="en-US">
                <a:solidFill>
                  <a:schemeClr val="tx1"/>
                </a:solidFill>
                <a:ea typeface="新細明體" panose="02020500000000000000" pitchFamily="18" charset="-120"/>
              </a:rPr>
              <a:t>。</a:t>
            </a:r>
            <a:endParaRPr kumimoji="1" lang="en-US" altLang="zh-TW">
              <a:solidFill>
                <a:schemeClr val="tx1"/>
              </a:solidFill>
              <a:ea typeface="新細明體" panose="02020500000000000000" pitchFamily="18" charset="-120"/>
            </a:endParaRPr>
          </a:p>
        </p:txBody>
      </p:sp>
      <p:sp>
        <p:nvSpPr>
          <p:cNvPr id="15367" name="Rectangle 5">
            <a:extLst>
              <a:ext uri="{FF2B5EF4-FFF2-40B4-BE49-F238E27FC236}">
                <a16:creationId xmlns:a16="http://schemas.microsoft.com/office/drawing/2014/main" id="{0267C552-8FDD-4F84-B11D-4A3E5C0A7AA5}"/>
              </a:ext>
            </a:extLst>
          </p:cNvPr>
          <p:cNvSpPr>
            <a:spLocks noChangeArrowheads="1"/>
          </p:cNvSpPr>
          <p:nvPr/>
        </p:nvSpPr>
        <p:spPr bwMode="auto">
          <a:xfrm>
            <a:off x="1146175" y="5986463"/>
            <a:ext cx="6240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zh-CN" altLang="en-US">
                <a:solidFill>
                  <a:schemeClr val="tx1"/>
                </a:solidFill>
                <a:ea typeface="新細明體" panose="02020500000000000000" pitchFamily="18" charset="-120"/>
              </a:rPr>
              <a:t>故测试矢量为：</a:t>
            </a:r>
            <a:r>
              <a:rPr kumimoji="1" lang="en-US" altLang="zh-TW">
                <a:solidFill>
                  <a:schemeClr val="tx1"/>
                </a:solidFill>
                <a:ea typeface="新細明體" panose="02020500000000000000" pitchFamily="18" charset="-120"/>
              </a:rPr>
              <a:t> </a:t>
            </a:r>
            <a:r>
              <a:rPr kumimoji="1" lang="zh-CN" altLang="en-US">
                <a:solidFill>
                  <a:schemeClr val="tx1"/>
                </a:solidFill>
                <a:ea typeface="新細明體" panose="02020500000000000000" pitchFamily="18" charset="-120"/>
              </a:rPr>
              <a:t>（</a:t>
            </a:r>
            <a:r>
              <a:rPr kumimoji="1" lang="en-US" altLang="zh-TW">
                <a:solidFill>
                  <a:schemeClr val="tx1"/>
                </a:solidFill>
                <a:ea typeface="新細明體" panose="02020500000000000000" pitchFamily="18" charset="-120"/>
              </a:rPr>
              <a:t>A</a:t>
            </a:r>
            <a:r>
              <a:rPr kumimoji="1" lang="zh-CN" altLang="en-US">
                <a:solidFill>
                  <a:schemeClr val="tx1"/>
                </a:solidFill>
                <a:ea typeface="新細明體" panose="02020500000000000000" pitchFamily="18" charset="-120"/>
              </a:rPr>
              <a:t>，</a:t>
            </a:r>
            <a:r>
              <a:rPr kumimoji="1" lang="en-US" altLang="zh-CN">
                <a:solidFill>
                  <a:schemeClr val="tx1"/>
                </a:solidFill>
                <a:ea typeface="新細明體" panose="02020500000000000000" pitchFamily="18" charset="-120"/>
              </a:rPr>
              <a:t>B</a:t>
            </a:r>
            <a:r>
              <a:rPr kumimoji="1" lang="zh-CN" altLang="en-US">
                <a:solidFill>
                  <a:schemeClr val="tx1"/>
                </a:solidFill>
                <a:ea typeface="新細明體" panose="02020500000000000000" pitchFamily="18" charset="-120"/>
              </a:rPr>
              <a:t>，</a:t>
            </a:r>
            <a:r>
              <a:rPr kumimoji="1" lang="en-US" altLang="zh-CN">
                <a:solidFill>
                  <a:schemeClr val="tx1"/>
                </a:solidFill>
                <a:ea typeface="新細明體" panose="02020500000000000000" pitchFamily="18" charset="-120"/>
              </a:rPr>
              <a:t>C)=(</a:t>
            </a:r>
            <a:r>
              <a:rPr kumimoji="1" lang="en-US" altLang="zh-TW">
                <a:solidFill>
                  <a:schemeClr val="tx1"/>
                </a:solidFill>
                <a:ea typeface="新細明體" panose="02020500000000000000" pitchFamily="18" charset="-120"/>
              </a:rPr>
              <a:t>1, 1, 0)</a:t>
            </a:r>
          </a:p>
        </p:txBody>
      </p:sp>
      <p:sp>
        <p:nvSpPr>
          <p:cNvPr id="15368" name="Rectangle 7">
            <a:extLst>
              <a:ext uri="{FF2B5EF4-FFF2-40B4-BE49-F238E27FC236}">
                <a16:creationId xmlns:a16="http://schemas.microsoft.com/office/drawing/2014/main" id="{CE1F3D7A-C887-4E6F-A079-36F175F10F0B}"/>
              </a:ext>
            </a:extLst>
          </p:cNvPr>
          <p:cNvSpPr>
            <a:spLocks noChangeArrowheads="1"/>
          </p:cNvSpPr>
          <p:nvPr/>
        </p:nvSpPr>
        <p:spPr bwMode="auto">
          <a:xfrm>
            <a:off x="1066800" y="2054225"/>
            <a:ext cx="11557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50000"/>
              </a:spcBef>
              <a:buClrTx/>
              <a:buSzTx/>
              <a:buFontTx/>
              <a:buNone/>
            </a:pPr>
            <a:r>
              <a:rPr kumimoji="1" lang="zh-CN" altLang="en-US" sz="2400">
                <a:solidFill>
                  <a:schemeClr val="tx1"/>
                </a:solidFill>
                <a:ea typeface="新細明體" panose="02020500000000000000" pitchFamily="18" charset="-120"/>
              </a:rPr>
              <a:t>例</a:t>
            </a:r>
            <a:r>
              <a:rPr kumimoji="1" lang="en-US" altLang="zh-TW" sz="2400">
                <a:solidFill>
                  <a:schemeClr val="tx1"/>
                </a:solidFill>
                <a:ea typeface="新細明體" panose="02020500000000000000" pitchFamily="18" charset="-120"/>
              </a:rPr>
              <a:t>:</a:t>
            </a:r>
          </a:p>
        </p:txBody>
      </p:sp>
      <p:sp>
        <p:nvSpPr>
          <p:cNvPr id="15369" name="Rectangle 8">
            <a:extLst>
              <a:ext uri="{FF2B5EF4-FFF2-40B4-BE49-F238E27FC236}">
                <a16:creationId xmlns:a16="http://schemas.microsoft.com/office/drawing/2014/main" id="{D22A7D97-80E8-497D-9AD9-C5DE641B234F}"/>
              </a:ext>
            </a:extLst>
          </p:cNvPr>
          <p:cNvSpPr>
            <a:spLocks noChangeArrowheads="1"/>
          </p:cNvSpPr>
          <p:nvPr/>
        </p:nvSpPr>
        <p:spPr bwMode="auto">
          <a:xfrm>
            <a:off x="3163888" y="2325688"/>
            <a:ext cx="333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A</a:t>
            </a:r>
          </a:p>
        </p:txBody>
      </p:sp>
      <p:sp>
        <p:nvSpPr>
          <p:cNvPr id="15370" name="Rectangle 9">
            <a:extLst>
              <a:ext uri="{FF2B5EF4-FFF2-40B4-BE49-F238E27FC236}">
                <a16:creationId xmlns:a16="http://schemas.microsoft.com/office/drawing/2014/main" id="{8CFA2736-5F9E-4B6D-AFB3-E50362C58870}"/>
              </a:ext>
            </a:extLst>
          </p:cNvPr>
          <p:cNvSpPr>
            <a:spLocks noChangeArrowheads="1"/>
          </p:cNvSpPr>
          <p:nvPr/>
        </p:nvSpPr>
        <p:spPr bwMode="auto">
          <a:xfrm>
            <a:off x="4694238" y="2438400"/>
            <a:ext cx="333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D</a:t>
            </a:r>
          </a:p>
        </p:txBody>
      </p:sp>
      <p:sp>
        <p:nvSpPr>
          <p:cNvPr id="15371" name="Rectangle 10">
            <a:extLst>
              <a:ext uri="{FF2B5EF4-FFF2-40B4-BE49-F238E27FC236}">
                <a16:creationId xmlns:a16="http://schemas.microsoft.com/office/drawing/2014/main" id="{EBDFCA34-9295-4B38-9F8A-51A19B21ABBB}"/>
              </a:ext>
            </a:extLst>
          </p:cNvPr>
          <p:cNvSpPr>
            <a:spLocks noChangeArrowheads="1"/>
          </p:cNvSpPr>
          <p:nvPr/>
        </p:nvSpPr>
        <p:spPr bwMode="auto">
          <a:xfrm>
            <a:off x="3163888" y="2855913"/>
            <a:ext cx="333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B</a:t>
            </a:r>
          </a:p>
        </p:txBody>
      </p:sp>
      <p:sp>
        <p:nvSpPr>
          <p:cNvPr id="15372" name="Rectangle 11">
            <a:extLst>
              <a:ext uri="{FF2B5EF4-FFF2-40B4-BE49-F238E27FC236}">
                <a16:creationId xmlns:a16="http://schemas.microsoft.com/office/drawing/2014/main" id="{DA50ED41-B44A-4D39-81BB-271DB687ED0F}"/>
              </a:ext>
            </a:extLst>
          </p:cNvPr>
          <p:cNvSpPr>
            <a:spLocks noChangeArrowheads="1"/>
          </p:cNvSpPr>
          <p:nvPr/>
        </p:nvSpPr>
        <p:spPr bwMode="auto">
          <a:xfrm>
            <a:off x="4408488" y="3409950"/>
            <a:ext cx="322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E</a:t>
            </a:r>
          </a:p>
        </p:txBody>
      </p:sp>
      <p:sp>
        <p:nvSpPr>
          <p:cNvPr id="15373" name="Line 12">
            <a:extLst>
              <a:ext uri="{FF2B5EF4-FFF2-40B4-BE49-F238E27FC236}">
                <a16:creationId xmlns:a16="http://schemas.microsoft.com/office/drawing/2014/main" id="{6D16DAFB-8E80-4CD3-8036-B6E00163481E}"/>
              </a:ext>
            </a:extLst>
          </p:cNvPr>
          <p:cNvSpPr>
            <a:spLocks noChangeShapeType="1"/>
          </p:cNvSpPr>
          <p:nvPr/>
        </p:nvSpPr>
        <p:spPr bwMode="auto">
          <a:xfrm>
            <a:off x="3525838" y="2460625"/>
            <a:ext cx="30956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Line 13">
            <a:extLst>
              <a:ext uri="{FF2B5EF4-FFF2-40B4-BE49-F238E27FC236}">
                <a16:creationId xmlns:a16="http://schemas.microsoft.com/office/drawing/2014/main" id="{6C19E43F-D252-4009-8BD8-F9248505BE12}"/>
              </a:ext>
            </a:extLst>
          </p:cNvPr>
          <p:cNvSpPr>
            <a:spLocks noChangeShapeType="1"/>
          </p:cNvSpPr>
          <p:nvPr/>
        </p:nvSpPr>
        <p:spPr bwMode="auto">
          <a:xfrm>
            <a:off x="3500438" y="3509963"/>
            <a:ext cx="3683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Arc 14">
            <a:extLst>
              <a:ext uri="{FF2B5EF4-FFF2-40B4-BE49-F238E27FC236}">
                <a16:creationId xmlns:a16="http://schemas.microsoft.com/office/drawing/2014/main" id="{A7EB8351-EAC7-4999-A15B-B6FAAB64678C}"/>
              </a:ext>
            </a:extLst>
          </p:cNvPr>
          <p:cNvSpPr>
            <a:spLocks/>
          </p:cNvSpPr>
          <p:nvPr/>
        </p:nvSpPr>
        <p:spPr bwMode="auto">
          <a:xfrm>
            <a:off x="3822700" y="3292475"/>
            <a:ext cx="404813" cy="303213"/>
          </a:xfrm>
          <a:custGeom>
            <a:avLst/>
            <a:gdLst>
              <a:gd name="T0" fmla="*/ 2147483646 w 22588"/>
              <a:gd name="T1" fmla="*/ 41119431 h 43200"/>
              <a:gd name="T2" fmla="*/ 0 w 22588"/>
              <a:gd name="T3" fmla="*/ 2147483646 h 43200"/>
              <a:gd name="T4" fmla="*/ 2147483646 w 22588"/>
              <a:gd name="T5" fmla="*/ 2147483646 h 43200"/>
              <a:gd name="T6" fmla="*/ 0 60000 65536"/>
              <a:gd name="T7" fmla="*/ 0 60000 65536"/>
              <a:gd name="T8" fmla="*/ 0 60000 65536"/>
              <a:gd name="T9" fmla="*/ 0 w 22588"/>
              <a:gd name="T10" fmla="*/ 0 h 43200"/>
              <a:gd name="T11" fmla="*/ 22588 w 22588"/>
              <a:gd name="T12" fmla="*/ 43200 h 43200"/>
            </a:gdLst>
            <a:ahLst/>
            <a:cxnLst>
              <a:cxn ang="T6">
                <a:pos x="T0" y="T1"/>
              </a:cxn>
              <a:cxn ang="T7">
                <a:pos x="T2" y="T3"/>
              </a:cxn>
              <a:cxn ang="T8">
                <a:pos x="T4" y="T5"/>
              </a:cxn>
            </a:cxnLst>
            <a:rect l="T9" t="T10" r="T11" b="T12"/>
            <a:pathLst>
              <a:path w="22588" h="43200" fill="none" extrusionOk="0">
                <a:moveTo>
                  <a:pt x="811" y="0"/>
                </a:moveTo>
                <a:cubicBezTo>
                  <a:pt x="870" y="0"/>
                  <a:pt x="929" y="-1"/>
                  <a:pt x="988" y="0"/>
                </a:cubicBezTo>
                <a:cubicBezTo>
                  <a:pt x="12917" y="0"/>
                  <a:pt x="22588" y="9670"/>
                  <a:pt x="22588" y="21600"/>
                </a:cubicBezTo>
                <a:cubicBezTo>
                  <a:pt x="22588" y="33529"/>
                  <a:pt x="12917" y="43200"/>
                  <a:pt x="988" y="43200"/>
                </a:cubicBezTo>
                <a:cubicBezTo>
                  <a:pt x="658" y="43200"/>
                  <a:pt x="329" y="43192"/>
                  <a:pt x="-1" y="43177"/>
                </a:cubicBezTo>
              </a:path>
              <a:path w="22588" h="43200" stroke="0" extrusionOk="0">
                <a:moveTo>
                  <a:pt x="811" y="0"/>
                </a:moveTo>
                <a:cubicBezTo>
                  <a:pt x="870" y="0"/>
                  <a:pt x="929" y="-1"/>
                  <a:pt x="988" y="0"/>
                </a:cubicBezTo>
                <a:cubicBezTo>
                  <a:pt x="12917" y="0"/>
                  <a:pt x="22588" y="9670"/>
                  <a:pt x="22588" y="21600"/>
                </a:cubicBezTo>
                <a:cubicBezTo>
                  <a:pt x="22588" y="33529"/>
                  <a:pt x="12917" y="43200"/>
                  <a:pt x="988" y="43200"/>
                </a:cubicBezTo>
                <a:cubicBezTo>
                  <a:pt x="658" y="43200"/>
                  <a:pt x="329" y="43192"/>
                  <a:pt x="-1" y="43177"/>
                </a:cubicBezTo>
                <a:lnTo>
                  <a:pt x="988" y="21600"/>
                </a:lnTo>
                <a:lnTo>
                  <a:pt x="811" y="0"/>
                </a:lnTo>
                <a:close/>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76" name="Oval 15">
            <a:extLst>
              <a:ext uri="{FF2B5EF4-FFF2-40B4-BE49-F238E27FC236}">
                <a16:creationId xmlns:a16="http://schemas.microsoft.com/office/drawing/2014/main" id="{9D432E13-C854-45C4-B161-0479075E8E8A}"/>
              </a:ext>
            </a:extLst>
          </p:cNvPr>
          <p:cNvSpPr>
            <a:spLocks noChangeArrowheads="1"/>
          </p:cNvSpPr>
          <p:nvPr/>
        </p:nvSpPr>
        <p:spPr bwMode="auto">
          <a:xfrm>
            <a:off x="4232275" y="3386138"/>
            <a:ext cx="73025" cy="82550"/>
          </a:xfrm>
          <a:prstGeom prst="ellipse">
            <a:avLst/>
          </a:prstGeom>
          <a:solidFill>
            <a:schemeClr val="bg1"/>
          </a:solidFill>
          <a:ln w="19050">
            <a:solidFill>
              <a:schemeClr val="tx1"/>
            </a:solidFill>
            <a:round/>
            <a:headEnd/>
            <a:tailEnd/>
          </a:ln>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1600">
              <a:solidFill>
                <a:schemeClr val="tx1"/>
              </a:solidFill>
              <a:ea typeface="新細明體" panose="02020500000000000000" pitchFamily="18" charset="-120"/>
            </a:endParaRPr>
          </a:p>
        </p:txBody>
      </p:sp>
      <p:sp>
        <p:nvSpPr>
          <p:cNvPr id="15377" name="Rectangle 17">
            <a:extLst>
              <a:ext uri="{FF2B5EF4-FFF2-40B4-BE49-F238E27FC236}">
                <a16:creationId xmlns:a16="http://schemas.microsoft.com/office/drawing/2014/main" id="{81E7BBD7-1644-4CAF-B05D-CD0A0740DFAE}"/>
              </a:ext>
            </a:extLst>
          </p:cNvPr>
          <p:cNvSpPr>
            <a:spLocks noChangeArrowheads="1"/>
          </p:cNvSpPr>
          <p:nvPr/>
        </p:nvSpPr>
        <p:spPr bwMode="auto">
          <a:xfrm>
            <a:off x="3163888" y="3386138"/>
            <a:ext cx="331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C</a:t>
            </a:r>
          </a:p>
        </p:txBody>
      </p:sp>
      <p:sp>
        <p:nvSpPr>
          <p:cNvPr id="15378" name="Line 18">
            <a:extLst>
              <a:ext uri="{FF2B5EF4-FFF2-40B4-BE49-F238E27FC236}">
                <a16:creationId xmlns:a16="http://schemas.microsoft.com/office/drawing/2014/main" id="{878A3A1C-9920-4683-94C5-6EDD88FC0FF5}"/>
              </a:ext>
            </a:extLst>
          </p:cNvPr>
          <p:cNvSpPr>
            <a:spLocks noChangeShapeType="1"/>
          </p:cNvSpPr>
          <p:nvPr/>
        </p:nvSpPr>
        <p:spPr bwMode="auto">
          <a:xfrm>
            <a:off x="4208463" y="2570163"/>
            <a:ext cx="403225"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19">
            <a:extLst>
              <a:ext uri="{FF2B5EF4-FFF2-40B4-BE49-F238E27FC236}">
                <a16:creationId xmlns:a16="http://schemas.microsoft.com/office/drawing/2014/main" id="{34579A4D-0F18-4F4B-BE42-80667C44912A}"/>
              </a:ext>
            </a:extLst>
          </p:cNvPr>
          <p:cNvSpPr>
            <a:spLocks noChangeShapeType="1"/>
          </p:cNvSpPr>
          <p:nvPr/>
        </p:nvSpPr>
        <p:spPr bwMode="auto">
          <a:xfrm flipH="1">
            <a:off x="4611688" y="2579688"/>
            <a:ext cx="1587" cy="341312"/>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0">
            <a:extLst>
              <a:ext uri="{FF2B5EF4-FFF2-40B4-BE49-F238E27FC236}">
                <a16:creationId xmlns:a16="http://schemas.microsoft.com/office/drawing/2014/main" id="{91C313AB-32E8-44CF-9FBB-C388ED63E35D}"/>
              </a:ext>
            </a:extLst>
          </p:cNvPr>
          <p:cNvSpPr>
            <a:spLocks noChangeShapeType="1"/>
          </p:cNvSpPr>
          <p:nvPr/>
        </p:nvSpPr>
        <p:spPr bwMode="auto">
          <a:xfrm>
            <a:off x="4622800" y="2921000"/>
            <a:ext cx="195263"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21">
            <a:extLst>
              <a:ext uri="{FF2B5EF4-FFF2-40B4-BE49-F238E27FC236}">
                <a16:creationId xmlns:a16="http://schemas.microsoft.com/office/drawing/2014/main" id="{88789453-197B-4AD2-A72F-46988A36AEA4}"/>
              </a:ext>
            </a:extLst>
          </p:cNvPr>
          <p:cNvSpPr>
            <a:spLocks noChangeShapeType="1"/>
          </p:cNvSpPr>
          <p:nvPr/>
        </p:nvSpPr>
        <p:spPr bwMode="auto">
          <a:xfrm>
            <a:off x="4310063" y="3419475"/>
            <a:ext cx="3048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22">
            <a:extLst>
              <a:ext uri="{FF2B5EF4-FFF2-40B4-BE49-F238E27FC236}">
                <a16:creationId xmlns:a16="http://schemas.microsoft.com/office/drawing/2014/main" id="{774D49DE-9FB7-46B1-8B3C-B8ADCF4F883C}"/>
              </a:ext>
            </a:extLst>
          </p:cNvPr>
          <p:cNvSpPr>
            <a:spLocks noChangeShapeType="1"/>
          </p:cNvSpPr>
          <p:nvPr/>
        </p:nvSpPr>
        <p:spPr bwMode="auto">
          <a:xfrm>
            <a:off x="5186363" y="3016250"/>
            <a:ext cx="176212"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Rectangle 23">
            <a:extLst>
              <a:ext uri="{FF2B5EF4-FFF2-40B4-BE49-F238E27FC236}">
                <a16:creationId xmlns:a16="http://schemas.microsoft.com/office/drawing/2014/main" id="{8A351D7C-C4E3-4909-8D77-FFC6EC823582}"/>
              </a:ext>
            </a:extLst>
          </p:cNvPr>
          <p:cNvSpPr>
            <a:spLocks noChangeArrowheads="1"/>
          </p:cNvSpPr>
          <p:nvPr/>
        </p:nvSpPr>
        <p:spPr bwMode="auto">
          <a:xfrm>
            <a:off x="5362575" y="2911475"/>
            <a:ext cx="311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F</a:t>
            </a:r>
          </a:p>
        </p:txBody>
      </p:sp>
      <p:sp>
        <p:nvSpPr>
          <p:cNvPr id="15384" name="Line 24">
            <a:extLst>
              <a:ext uri="{FF2B5EF4-FFF2-40B4-BE49-F238E27FC236}">
                <a16:creationId xmlns:a16="http://schemas.microsoft.com/office/drawing/2014/main" id="{EA08B6EB-5787-4D29-B6D2-E1FF9E20C30B}"/>
              </a:ext>
            </a:extLst>
          </p:cNvPr>
          <p:cNvSpPr>
            <a:spLocks noChangeShapeType="1"/>
          </p:cNvSpPr>
          <p:nvPr/>
        </p:nvSpPr>
        <p:spPr bwMode="auto">
          <a:xfrm flipH="1">
            <a:off x="4613275" y="3138488"/>
            <a:ext cx="1588" cy="280987"/>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5">
            <a:extLst>
              <a:ext uri="{FF2B5EF4-FFF2-40B4-BE49-F238E27FC236}">
                <a16:creationId xmlns:a16="http://schemas.microsoft.com/office/drawing/2014/main" id="{30B45244-20AE-48F4-8A2A-9C20C7239E26}"/>
              </a:ext>
            </a:extLst>
          </p:cNvPr>
          <p:cNvSpPr>
            <a:spLocks noChangeShapeType="1"/>
          </p:cNvSpPr>
          <p:nvPr/>
        </p:nvSpPr>
        <p:spPr bwMode="auto">
          <a:xfrm>
            <a:off x="4622800" y="3143250"/>
            <a:ext cx="19685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Freeform 26">
            <a:extLst>
              <a:ext uri="{FF2B5EF4-FFF2-40B4-BE49-F238E27FC236}">
                <a16:creationId xmlns:a16="http://schemas.microsoft.com/office/drawing/2014/main" id="{4B5F27FF-D979-42EC-B3C6-36348D92DD57}"/>
              </a:ext>
            </a:extLst>
          </p:cNvPr>
          <p:cNvSpPr>
            <a:spLocks/>
          </p:cNvSpPr>
          <p:nvPr/>
        </p:nvSpPr>
        <p:spPr bwMode="auto">
          <a:xfrm>
            <a:off x="3632200" y="2608263"/>
            <a:ext cx="215900" cy="758825"/>
          </a:xfrm>
          <a:custGeom>
            <a:avLst/>
            <a:gdLst>
              <a:gd name="T0" fmla="*/ 2147483646 w 160"/>
              <a:gd name="T1" fmla="*/ 0 h 478"/>
              <a:gd name="T2" fmla="*/ 0 w 160"/>
              <a:gd name="T3" fmla="*/ 0 h 478"/>
              <a:gd name="T4" fmla="*/ 0 w 160"/>
              <a:gd name="T5" fmla="*/ 2147483646 h 478"/>
              <a:gd name="T6" fmla="*/ 2147483646 w 160"/>
              <a:gd name="T7" fmla="*/ 2147483646 h 478"/>
              <a:gd name="T8" fmla="*/ 0 60000 65536"/>
              <a:gd name="T9" fmla="*/ 0 60000 65536"/>
              <a:gd name="T10" fmla="*/ 0 60000 65536"/>
              <a:gd name="T11" fmla="*/ 0 60000 65536"/>
              <a:gd name="T12" fmla="*/ 0 w 160"/>
              <a:gd name="T13" fmla="*/ 0 h 478"/>
              <a:gd name="T14" fmla="*/ 160 w 160"/>
              <a:gd name="T15" fmla="*/ 478 h 478"/>
            </a:gdLst>
            <a:ahLst/>
            <a:cxnLst>
              <a:cxn ang="T8">
                <a:pos x="T0" y="T1"/>
              </a:cxn>
              <a:cxn ang="T9">
                <a:pos x="T2" y="T3"/>
              </a:cxn>
              <a:cxn ang="T10">
                <a:pos x="T4" y="T5"/>
              </a:cxn>
              <a:cxn ang="T11">
                <a:pos x="T6" y="T7"/>
              </a:cxn>
            </a:cxnLst>
            <a:rect l="T12" t="T13" r="T14" b="T15"/>
            <a:pathLst>
              <a:path w="160" h="478">
                <a:moveTo>
                  <a:pt x="116" y="0"/>
                </a:moveTo>
                <a:lnTo>
                  <a:pt x="0" y="0"/>
                </a:lnTo>
                <a:lnTo>
                  <a:pt x="0" y="477"/>
                </a:lnTo>
                <a:lnTo>
                  <a:pt x="159" y="477"/>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7" name="Line 27">
            <a:extLst>
              <a:ext uri="{FF2B5EF4-FFF2-40B4-BE49-F238E27FC236}">
                <a16:creationId xmlns:a16="http://schemas.microsoft.com/office/drawing/2014/main" id="{B8EF0A15-83EC-4131-A24B-5A84E677DF73}"/>
              </a:ext>
            </a:extLst>
          </p:cNvPr>
          <p:cNvSpPr>
            <a:spLocks noChangeShapeType="1"/>
          </p:cNvSpPr>
          <p:nvPr/>
        </p:nvSpPr>
        <p:spPr bwMode="auto">
          <a:xfrm>
            <a:off x="3503613" y="2981325"/>
            <a:ext cx="128587"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28">
            <a:extLst>
              <a:ext uri="{FF2B5EF4-FFF2-40B4-BE49-F238E27FC236}">
                <a16:creationId xmlns:a16="http://schemas.microsoft.com/office/drawing/2014/main" id="{98BF5895-A2C9-4E48-B1D3-367C7AF79D40}"/>
              </a:ext>
            </a:extLst>
          </p:cNvPr>
          <p:cNvSpPr>
            <a:spLocks noChangeShapeType="1"/>
          </p:cNvSpPr>
          <p:nvPr/>
        </p:nvSpPr>
        <p:spPr bwMode="auto">
          <a:xfrm flipH="1">
            <a:off x="4310063" y="2522538"/>
            <a:ext cx="98425" cy="857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29">
            <a:extLst>
              <a:ext uri="{FF2B5EF4-FFF2-40B4-BE49-F238E27FC236}">
                <a16:creationId xmlns:a16="http://schemas.microsoft.com/office/drawing/2014/main" id="{FB76FF27-805E-4D5D-AAF6-539755FE273E}"/>
              </a:ext>
            </a:extLst>
          </p:cNvPr>
          <p:cNvSpPr>
            <a:spLocks noChangeShapeType="1"/>
          </p:cNvSpPr>
          <p:nvPr/>
        </p:nvSpPr>
        <p:spPr bwMode="auto">
          <a:xfrm>
            <a:off x="4313238" y="2522538"/>
            <a:ext cx="95250" cy="85725"/>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Rectangle 30">
            <a:extLst>
              <a:ext uri="{FF2B5EF4-FFF2-40B4-BE49-F238E27FC236}">
                <a16:creationId xmlns:a16="http://schemas.microsoft.com/office/drawing/2014/main" id="{40BD5742-611A-4753-8843-17537F90FD56}"/>
              </a:ext>
            </a:extLst>
          </p:cNvPr>
          <p:cNvSpPr>
            <a:spLocks noChangeArrowheads="1"/>
          </p:cNvSpPr>
          <p:nvPr/>
        </p:nvSpPr>
        <p:spPr bwMode="auto">
          <a:xfrm>
            <a:off x="4232275" y="2295525"/>
            <a:ext cx="3000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tx1"/>
                </a:solidFill>
                <a:ea typeface="新細明體" panose="02020500000000000000" pitchFamily="18" charset="-120"/>
              </a:rPr>
              <a:t>0</a:t>
            </a:r>
          </a:p>
        </p:txBody>
      </p:sp>
      <p:sp>
        <p:nvSpPr>
          <p:cNvPr id="15391" name="Freeform 31">
            <a:extLst>
              <a:ext uri="{FF2B5EF4-FFF2-40B4-BE49-F238E27FC236}">
                <a16:creationId xmlns:a16="http://schemas.microsoft.com/office/drawing/2014/main" id="{3D7AAF22-6EFA-4DBD-A3AC-DC73103B17FA}"/>
              </a:ext>
            </a:extLst>
          </p:cNvPr>
          <p:cNvSpPr>
            <a:spLocks/>
          </p:cNvSpPr>
          <p:nvPr/>
        </p:nvSpPr>
        <p:spPr bwMode="auto">
          <a:xfrm>
            <a:off x="3821113" y="2374900"/>
            <a:ext cx="385762" cy="346075"/>
          </a:xfrm>
          <a:custGeom>
            <a:avLst/>
            <a:gdLst>
              <a:gd name="T0" fmla="*/ 2147483646 w 243"/>
              <a:gd name="T1" fmla="*/ 0 h 218"/>
              <a:gd name="T2" fmla="*/ 2147483646 w 243"/>
              <a:gd name="T3" fmla="*/ 2147483646 h 218"/>
              <a:gd name="T4" fmla="*/ 2147483646 w 243"/>
              <a:gd name="T5" fmla="*/ 2147483646 h 218"/>
              <a:gd name="T6" fmla="*/ 2147483646 w 243"/>
              <a:gd name="T7" fmla="*/ 2147483646 h 218"/>
              <a:gd name="T8" fmla="*/ 2147483646 w 243"/>
              <a:gd name="T9" fmla="*/ 2147483646 h 218"/>
              <a:gd name="T10" fmla="*/ 2147483646 w 243"/>
              <a:gd name="T11" fmla="*/ 2147483646 h 218"/>
              <a:gd name="T12" fmla="*/ 2147483646 w 243"/>
              <a:gd name="T13" fmla="*/ 2147483646 h 218"/>
              <a:gd name="T14" fmla="*/ 2147483646 w 243"/>
              <a:gd name="T15" fmla="*/ 2147483646 h 218"/>
              <a:gd name="T16" fmla="*/ 2147483646 w 243"/>
              <a:gd name="T17" fmla="*/ 2147483646 h 218"/>
              <a:gd name="T18" fmla="*/ 2147483646 w 243"/>
              <a:gd name="T19" fmla="*/ 2147483646 h 218"/>
              <a:gd name="T20" fmla="*/ 2147483646 w 243"/>
              <a:gd name="T21" fmla="*/ 2147483646 h 218"/>
              <a:gd name="T22" fmla="*/ 2147483646 w 243"/>
              <a:gd name="T23" fmla="*/ 2147483646 h 218"/>
              <a:gd name="T24" fmla="*/ 2147483646 w 243"/>
              <a:gd name="T25" fmla="*/ 2147483646 h 218"/>
              <a:gd name="T26" fmla="*/ 2147483646 w 243"/>
              <a:gd name="T27" fmla="*/ 2147483646 h 218"/>
              <a:gd name="T28" fmla="*/ 2147483646 w 243"/>
              <a:gd name="T29" fmla="*/ 2147483646 h 218"/>
              <a:gd name="T30" fmla="*/ 2147483646 w 243"/>
              <a:gd name="T31" fmla="*/ 2147483646 h 218"/>
              <a:gd name="T32" fmla="*/ 2147483646 w 243"/>
              <a:gd name="T33" fmla="*/ 2147483646 h 218"/>
              <a:gd name="T34" fmla="*/ 0 w 243"/>
              <a:gd name="T35" fmla="*/ 2147483646 h 218"/>
              <a:gd name="T36" fmla="*/ 0 w 243"/>
              <a:gd name="T37" fmla="*/ 0 h 218"/>
              <a:gd name="T38" fmla="*/ 2147483646 w 243"/>
              <a:gd name="T39" fmla="*/ 0 h 2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3"/>
              <a:gd name="T61" fmla="*/ 0 h 218"/>
              <a:gd name="T62" fmla="*/ 243 w 243"/>
              <a:gd name="T63" fmla="*/ 218 h 2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3" h="218">
                <a:moveTo>
                  <a:pt x="119" y="0"/>
                </a:moveTo>
                <a:lnTo>
                  <a:pt x="145" y="3"/>
                </a:lnTo>
                <a:lnTo>
                  <a:pt x="166" y="9"/>
                </a:lnTo>
                <a:lnTo>
                  <a:pt x="187" y="20"/>
                </a:lnTo>
                <a:lnTo>
                  <a:pt x="208" y="31"/>
                </a:lnTo>
                <a:lnTo>
                  <a:pt x="221" y="47"/>
                </a:lnTo>
                <a:lnTo>
                  <a:pt x="234" y="66"/>
                </a:lnTo>
                <a:lnTo>
                  <a:pt x="238" y="85"/>
                </a:lnTo>
                <a:lnTo>
                  <a:pt x="242" y="107"/>
                </a:lnTo>
                <a:lnTo>
                  <a:pt x="238" y="129"/>
                </a:lnTo>
                <a:lnTo>
                  <a:pt x="234" y="151"/>
                </a:lnTo>
                <a:lnTo>
                  <a:pt x="221" y="168"/>
                </a:lnTo>
                <a:lnTo>
                  <a:pt x="208" y="184"/>
                </a:lnTo>
                <a:lnTo>
                  <a:pt x="187" y="198"/>
                </a:lnTo>
                <a:lnTo>
                  <a:pt x="166" y="209"/>
                </a:lnTo>
                <a:lnTo>
                  <a:pt x="145" y="214"/>
                </a:lnTo>
                <a:lnTo>
                  <a:pt x="119" y="217"/>
                </a:lnTo>
                <a:lnTo>
                  <a:pt x="0" y="217"/>
                </a:lnTo>
                <a:lnTo>
                  <a:pt x="0" y="0"/>
                </a:lnTo>
                <a:lnTo>
                  <a:pt x="119" y="0"/>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2" name="Freeform 32">
            <a:extLst>
              <a:ext uri="{FF2B5EF4-FFF2-40B4-BE49-F238E27FC236}">
                <a16:creationId xmlns:a16="http://schemas.microsoft.com/office/drawing/2014/main" id="{B7E24B60-6BF8-4096-80FE-70A009C0B200}"/>
              </a:ext>
            </a:extLst>
          </p:cNvPr>
          <p:cNvSpPr>
            <a:spLocks/>
          </p:cNvSpPr>
          <p:nvPr/>
        </p:nvSpPr>
        <p:spPr bwMode="auto">
          <a:xfrm>
            <a:off x="4802188" y="2868613"/>
            <a:ext cx="382587" cy="334962"/>
          </a:xfrm>
          <a:custGeom>
            <a:avLst/>
            <a:gdLst>
              <a:gd name="T0" fmla="*/ 2147483646 w 241"/>
              <a:gd name="T1" fmla="*/ 0 h 211"/>
              <a:gd name="T2" fmla="*/ 2147483646 w 241"/>
              <a:gd name="T3" fmla="*/ 2147483646 h 211"/>
              <a:gd name="T4" fmla="*/ 2147483646 w 241"/>
              <a:gd name="T5" fmla="*/ 2147483646 h 211"/>
              <a:gd name="T6" fmla="*/ 2147483646 w 241"/>
              <a:gd name="T7" fmla="*/ 2147483646 h 211"/>
              <a:gd name="T8" fmla="*/ 2147483646 w 241"/>
              <a:gd name="T9" fmla="*/ 2147483646 h 211"/>
              <a:gd name="T10" fmla="*/ 2147483646 w 241"/>
              <a:gd name="T11" fmla="*/ 2147483646 h 211"/>
              <a:gd name="T12" fmla="*/ 2147483646 w 241"/>
              <a:gd name="T13" fmla="*/ 2147483646 h 211"/>
              <a:gd name="T14" fmla="*/ 2147483646 w 241"/>
              <a:gd name="T15" fmla="*/ 2147483646 h 211"/>
              <a:gd name="T16" fmla="*/ 2147483646 w 241"/>
              <a:gd name="T17" fmla="*/ 2147483646 h 211"/>
              <a:gd name="T18" fmla="*/ 2147483646 w 241"/>
              <a:gd name="T19" fmla="*/ 2147483646 h 211"/>
              <a:gd name="T20" fmla="*/ 2147483646 w 241"/>
              <a:gd name="T21" fmla="*/ 2147483646 h 211"/>
              <a:gd name="T22" fmla="*/ 2147483646 w 241"/>
              <a:gd name="T23" fmla="*/ 2147483646 h 211"/>
              <a:gd name="T24" fmla="*/ 2147483646 w 241"/>
              <a:gd name="T25" fmla="*/ 2147483646 h 211"/>
              <a:gd name="T26" fmla="*/ 2147483646 w 241"/>
              <a:gd name="T27" fmla="*/ 2147483646 h 211"/>
              <a:gd name="T28" fmla="*/ 2147483646 w 241"/>
              <a:gd name="T29" fmla="*/ 2147483646 h 211"/>
              <a:gd name="T30" fmla="*/ 0 w 241"/>
              <a:gd name="T31" fmla="*/ 2147483646 h 211"/>
              <a:gd name="T32" fmla="*/ 0 w 241"/>
              <a:gd name="T33" fmla="*/ 0 h 211"/>
              <a:gd name="T34" fmla="*/ 2147483646 w 241"/>
              <a:gd name="T35" fmla="*/ 0 h 2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1"/>
              <a:gd name="T55" fmla="*/ 0 h 211"/>
              <a:gd name="T56" fmla="*/ 241 w 241"/>
              <a:gd name="T57" fmla="*/ 211 h 2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1" h="211">
                <a:moveTo>
                  <a:pt x="120" y="0"/>
                </a:moveTo>
                <a:lnTo>
                  <a:pt x="141" y="3"/>
                </a:lnTo>
                <a:lnTo>
                  <a:pt x="167" y="10"/>
                </a:lnTo>
                <a:lnTo>
                  <a:pt x="188" y="20"/>
                </a:lnTo>
                <a:lnTo>
                  <a:pt x="203" y="33"/>
                </a:lnTo>
                <a:lnTo>
                  <a:pt x="230" y="65"/>
                </a:lnTo>
                <a:lnTo>
                  <a:pt x="240" y="84"/>
                </a:lnTo>
                <a:lnTo>
                  <a:pt x="240" y="104"/>
                </a:lnTo>
                <a:lnTo>
                  <a:pt x="240" y="126"/>
                </a:lnTo>
                <a:lnTo>
                  <a:pt x="230" y="145"/>
                </a:lnTo>
                <a:lnTo>
                  <a:pt x="203" y="178"/>
                </a:lnTo>
                <a:lnTo>
                  <a:pt x="188" y="191"/>
                </a:lnTo>
                <a:lnTo>
                  <a:pt x="167" y="200"/>
                </a:lnTo>
                <a:lnTo>
                  <a:pt x="141" y="207"/>
                </a:lnTo>
                <a:lnTo>
                  <a:pt x="120" y="210"/>
                </a:lnTo>
                <a:lnTo>
                  <a:pt x="0" y="210"/>
                </a:lnTo>
                <a:lnTo>
                  <a:pt x="0" y="0"/>
                </a:lnTo>
                <a:lnTo>
                  <a:pt x="120" y="0"/>
                </a:lnTo>
              </a:path>
            </a:pathLst>
          </a:custGeom>
          <a:noFill/>
          <a:ln w="1905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93" name="Line 33">
            <a:extLst>
              <a:ext uri="{FF2B5EF4-FFF2-40B4-BE49-F238E27FC236}">
                <a16:creationId xmlns:a16="http://schemas.microsoft.com/office/drawing/2014/main" id="{260766F8-CEB0-4C57-9ACB-55930EA41325}"/>
              </a:ext>
            </a:extLst>
          </p:cNvPr>
          <p:cNvSpPr>
            <a:spLocks noChangeShapeType="1"/>
          </p:cNvSpPr>
          <p:nvPr/>
        </p:nvSpPr>
        <p:spPr bwMode="auto">
          <a:xfrm>
            <a:off x="3860800" y="3302000"/>
            <a:ext cx="0" cy="292100"/>
          </a:xfrm>
          <a:prstGeom prst="line">
            <a:avLst/>
          </a:prstGeom>
          <a:noFill/>
          <a:ln w="19050">
            <a:solidFill>
              <a:schemeClr val="tx1"/>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34">
            <a:extLst>
              <a:ext uri="{FF2B5EF4-FFF2-40B4-BE49-F238E27FC236}">
                <a16:creationId xmlns:a16="http://schemas.microsoft.com/office/drawing/2014/main" id="{B983F9F6-6297-4E70-BEC3-8F2D8F1C2679}"/>
              </a:ext>
            </a:extLst>
          </p:cNvPr>
          <p:cNvSpPr txBox="1">
            <a:spLocks noChangeArrowheads="1"/>
          </p:cNvSpPr>
          <p:nvPr/>
        </p:nvSpPr>
        <p:spPr bwMode="auto">
          <a:xfrm>
            <a:off x="4359275" y="2208213"/>
            <a:ext cx="469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rgbClr val="FF0000"/>
                </a:solidFill>
                <a:ea typeface="新細明體" panose="02020500000000000000" pitchFamily="18" charset="-120"/>
              </a:rPr>
              <a:t>1/0</a:t>
            </a:r>
          </a:p>
        </p:txBody>
      </p:sp>
      <p:sp>
        <p:nvSpPr>
          <p:cNvPr id="43" name="Text Box 35">
            <a:extLst>
              <a:ext uri="{FF2B5EF4-FFF2-40B4-BE49-F238E27FC236}">
                <a16:creationId xmlns:a16="http://schemas.microsoft.com/office/drawing/2014/main" id="{45E153CA-726F-45D4-A8EA-0E63BD4A040F}"/>
              </a:ext>
            </a:extLst>
          </p:cNvPr>
          <p:cNvSpPr txBox="1">
            <a:spLocks noChangeArrowheads="1"/>
          </p:cNvSpPr>
          <p:nvPr/>
        </p:nvSpPr>
        <p:spPr bwMode="auto">
          <a:xfrm>
            <a:off x="3368675" y="21034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hlink"/>
                </a:solidFill>
                <a:ea typeface="新細明體" panose="02020500000000000000" pitchFamily="18" charset="-120"/>
              </a:rPr>
              <a:t>1</a:t>
            </a:r>
          </a:p>
        </p:txBody>
      </p:sp>
      <p:sp>
        <p:nvSpPr>
          <p:cNvPr id="44" name="Text Box 36">
            <a:extLst>
              <a:ext uri="{FF2B5EF4-FFF2-40B4-BE49-F238E27FC236}">
                <a16:creationId xmlns:a16="http://schemas.microsoft.com/office/drawing/2014/main" id="{99B5DCC0-57F5-4DE4-B0E1-0CE3B4F9BF7D}"/>
              </a:ext>
            </a:extLst>
          </p:cNvPr>
          <p:cNvSpPr txBox="1">
            <a:spLocks noChangeArrowheads="1"/>
          </p:cNvSpPr>
          <p:nvPr/>
        </p:nvSpPr>
        <p:spPr bwMode="auto">
          <a:xfrm>
            <a:off x="3321050" y="25987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hlink"/>
                </a:solidFill>
                <a:ea typeface="新細明體" panose="02020500000000000000" pitchFamily="18" charset="-120"/>
              </a:rPr>
              <a:t>1</a:t>
            </a:r>
          </a:p>
        </p:txBody>
      </p:sp>
      <p:sp>
        <p:nvSpPr>
          <p:cNvPr id="45" name="Text Box 37">
            <a:extLst>
              <a:ext uri="{FF2B5EF4-FFF2-40B4-BE49-F238E27FC236}">
                <a16:creationId xmlns:a16="http://schemas.microsoft.com/office/drawing/2014/main" id="{81B32ECB-FE48-4B56-85B0-B1818802EF2C}"/>
              </a:ext>
            </a:extLst>
          </p:cNvPr>
          <p:cNvSpPr txBox="1">
            <a:spLocks noChangeArrowheads="1"/>
          </p:cNvSpPr>
          <p:nvPr/>
        </p:nvSpPr>
        <p:spPr bwMode="auto">
          <a:xfrm>
            <a:off x="4244975" y="30273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hlink"/>
                </a:solidFill>
                <a:ea typeface="新細明體" panose="02020500000000000000" pitchFamily="18" charset="-120"/>
              </a:rPr>
              <a:t>1</a:t>
            </a:r>
          </a:p>
        </p:txBody>
      </p:sp>
      <p:sp>
        <p:nvSpPr>
          <p:cNvPr id="46" name="Text Box 38">
            <a:extLst>
              <a:ext uri="{FF2B5EF4-FFF2-40B4-BE49-F238E27FC236}">
                <a16:creationId xmlns:a16="http://schemas.microsoft.com/office/drawing/2014/main" id="{31191CF7-8E15-4811-B21F-F3BE74FDC172}"/>
              </a:ext>
            </a:extLst>
          </p:cNvPr>
          <p:cNvSpPr txBox="1">
            <a:spLocks noChangeArrowheads="1"/>
          </p:cNvSpPr>
          <p:nvPr/>
        </p:nvSpPr>
        <p:spPr bwMode="auto">
          <a:xfrm>
            <a:off x="3349625" y="34464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hlink"/>
                </a:solidFill>
                <a:ea typeface="新細明體" panose="02020500000000000000" pitchFamily="18" charset="-120"/>
              </a:rPr>
              <a:t>0</a:t>
            </a:r>
          </a:p>
        </p:txBody>
      </p:sp>
      <p:sp>
        <p:nvSpPr>
          <p:cNvPr id="47" name="Text Box 39">
            <a:extLst>
              <a:ext uri="{FF2B5EF4-FFF2-40B4-BE49-F238E27FC236}">
                <a16:creationId xmlns:a16="http://schemas.microsoft.com/office/drawing/2014/main" id="{F0EE1E75-3B20-492B-823D-B3165A52D78F}"/>
              </a:ext>
            </a:extLst>
          </p:cNvPr>
          <p:cNvSpPr txBox="1">
            <a:spLocks noChangeArrowheads="1"/>
          </p:cNvSpPr>
          <p:nvPr/>
        </p:nvSpPr>
        <p:spPr bwMode="auto">
          <a:xfrm>
            <a:off x="5035550" y="2617788"/>
            <a:ext cx="469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kumimoji="1" lang="en-US" altLang="zh-TW" sz="1600">
                <a:solidFill>
                  <a:schemeClr val="hlink"/>
                </a:solidFill>
                <a:ea typeface="新細明體" panose="02020500000000000000" pitchFamily="18" charset="-120"/>
              </a:rPr>
              <a:t>1/0</a:t>
            </a:r>
          </a:p>
        </p:txBody>
      </p:sp>
      <p:sp>
        <p:nvSpPr>
          <p:cNvPr id="40" name="Rectangle 2">
            <a:extLst>
              <a:ext uri="{FF2B5EF4-FFF2-40B4-BE49-F238E27FC236}">
                <a16:creationId xmlns:a16="http://schemas.microsoft.com/office/drawing/2014/main" id="{6B2B3345-8310-46FB-8B20-2D7D4D2BC97C}"/>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44" grpId="0" autoUpdateAnimBg="0"/>
      <p:bldP spid="45" grpId="0" autoUpdateAnimBg="0"/>
      <p:bldP spid="46" grpId="0" autoUpdateAnimBg="0"/>
      <p:bldP spid="4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9" name="文本框 8">
            <a:extLst>
              <a:ext uri="{FF2B5EF4-FFF2-40B4-BE49-F238E27FC236}">
                <a16:creationId xmlns:a16="http://schemas.microsoft.com/office/drawing/2014/main" id="{EE759BAC-744B-4C7E-A3FA-48EE249C64C7}"/>
              </a:ext>
            </a:extLst>
          </p:cNvPr>
          <p:cNvSpPr txBox="1"/>
          <p:nvPr/>
        </p:nvSpPr>
        <p:spPr>
          <a:xfrm>
            <a:off x="826447" y="1112412"/>
            <a:ext cx="4824536" cy="523220"/>
          </a:xfrm>
          <a:prstGeom prst="rect">
            <a:avLst/>
          </a:prstGeom>
          <a:noFill/>
        </p:spPr>
        <p:txBody>
          <a:bodyPr wrap="square" rtlCol="0">
            <a:spAutoFit/>
          </a:bodyPr>
          <a:lstStyle/>
          <a:p>
            <a:r>
              <a:rPr lang="zh-CN" altLang="zh-CN" sz="2800" b="1" dirty="0">
                <a:solidFill>
                  <a:srgbClr val="7030A0"/>
                </a:solidFill>
                <a:latin typeface="黑体" panose="02010609060101010101" pitchFamily="49" charset="-122"/>
                <a:ea typeface="黑体" panose="02010609060101010101" pitchFamily="49" charset="-122"/>
              </a:rPr>
              <a:t>集成电路测试的常用术语</a:t>
            </a:r>
            <a:endParaRPr lang="zh-CN" altLang="en-US" sz="2800" b="1" dirty="0">
              <a:solidFill>
                <a:srgbClr val="7030A0"/>
              </a:solidFill>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76BE8450-82B6-4D1C-8613-87808DC09B03}"/>
              </a:ext>
            </a:extLst>
          </p:cNvPr>
          <p:cNvSpPr txBox="1"/>
          <p:nvPr/>
        </p:nvSpPr>
        <p:spPr>
          <a:xfrm>
            <a:off x="0" y="1800876"/>
            <a:ext cx="9144000" cy="4708981"/>
          </a:xfrm>
          <a:prstGeom prst="rect">
            <a:avLst/>
          </a:prstGeom>
          <a:noFill/>
        </p:spPr>
        <p:txBody>
          <a:bodyPr wrap="square" rtlCol="0">
            <a:spAutoFit/>
          </a:bodyPr>
          <a:lstStyle/>
          <a:p>
            <a:r>
              <a:rPr lang="zh-CN" altLang="en-US" sz="2000" b="1" dirty="0">
                <a:solidFill>
                  <a:srgbClr val="FF0000"/>
                </a:solidFill>
              </a:rPr>
              <a:t>晶圆测试（</a:t>
            </a:r>
            <a:r>
              <a:rPr lang="en-US" altLang="zh-CN" sz="2000" b="1" dirty="0">
                <a:solidFill>
                  <a:srgbClr val="FF0000"/>
                </a:solidFill>
              </a:rPr>
              <a:t>WT</a:t>
            </a:r>
            <a:r>
              <a:rPr lang="zh-CN" altLang="en-US" sz="2000" b="1" dirty="0">
                <a:solidFill>
                  <a:srgbClr val="FF0000"/>
                </a:solidFill>
              </a:rPr>
              <a:t>）：</a:t>
            </a:r>
            <a:r>
              <a:rPr lang="zh-CN" altLang="en-US" sz="2000" b="1" dirty="0"/>
              <a:t>利用探针台、</a:t>
            </a:r>
            <a:r>
              <a:rPr lang="en-US" altLang="zh-CN" sz="2000" b="1" dirty="0"/>
              <a:t>ATE</a:t>
            </a:r>
            <a:r>
              <a:rPr lang="zh-CN" altLang="en-US" sz="2000" b="1" dirty="0"/>
              <a:t>等设备对切割封装前的晶圆进行的测试，通常又称为中测，目的是挑选出好的管芯进行封装，避免后续工序的浪费。</a:t>
            </a:r>
          </a:p>
          <a:p>
            <a:endParaRPr lang="en-US" altLang="zh-CN" sz="2000" b="1" dirty="0">
              <a:solidFill>
                <a:srgbClr val="FF0000"/>
              </a:solidFill>
            </a:endParaRPr>
          </a:p>
          <a:p>
            <a:r>
              <a:rPr lang="zh-CN" altLang="en-US" sz="2000" b="1" dirty="0">
                <a:solidFill>
                  <a:srgbClr val="FF0000"/>
                </a:solidFill>
              </a:rPr>
              <a:t>成品测试：</a:t>
            </a:r>
            <a:r>
              <a:rPr lang="zh-CN" altLang="en-US" sz="2000" b="1" dirty="0"/>
              <a:t>利用</a:t>
            </a:r>
            <a:r>
              <a:rPr lang="en-US" altLang="zh-CN" sz="2000" b="1" dirty="0"/>
              <a:t>ATE</a:t>
            </a:r>
            <a:r>
              <a:rPr lang="zh-CN" altLang="en-US" sz="2000" b="1" dirty="0"/>
              <a:t>等测试设备对封装好的成品集成电路进行测试，又叫</a:t>
            </a:r>
            <a:r>
              <a:rPr lang="zh-CN" altLang="en-US" sz="2000" b="1" dirty="0">
                <a:solidFill>
                  <a:srgbClr val="FF0000"/>
                </a:solidFill>
              </a:rPr>
              <a:t>终测（</a:t>
            </a:r>
            <a:r>
              <a:rPr lang="en-US" altLang="zh-CN" sz="2000" b="1" dirty="0">
                <a:solidFill>
                  <a:srgbClr val="FF0000"/>
                </a:solidFill>
              </a:rPr>
              <a:t>FT</a:t>
            </a:r>
            <a:r>
              <a:rPr lang="zh-CN" altLang="en-US" sz="2000" b="1" dirty="0">
                <a:solidFill>
                  <a:srgbClr val="FF0000"/>
                </a:solidFill>
              </a:rPr>
              <a:t>）</a:t>
            </a:r>
            <a:r>
              <a:rPr lang="zh-CN" altLang="en-US" sz="2000" b="1" dirty="0"/>
              <a:t>，目的是保证出厂的芯片功能和性能符合用户要求，并可实现按性能指标高低进行等级分类筛选。</a:t>
            </a:r>
          </a:p>
          <a:p>
            <a:endParaRPr lang="en-US" altLang="zh-CN" sz="2000" b="1" dirty="0">
              <a:solidFill>
                <a:srgbClr val="FF0000"/>
              </a:solidFill>
            </a:endParaRPr>
          </a:p>
          <a:p>
            <a:r>
              <a:rPr lang="en-US" altLang="zh-CN" sz="2000" b="1" dirty="0">
                <a:solidFill>
                  <a:srgbClr val="FF0000"/>
                </a:solidFill>
              </a:rPr>
              <a:t>ATE</a:t>
            </a:r>
            <a:r>
              <a:rPr lang="zh-CN" altLang="en-US" sz="2000" b="1" dirty="0">
                <a:solidFill>
                  <a:srgbClr val="FF0000"/>
                </a:solidFill>
              </a:rPr>
              <a:t> （</a:t>
            </a:r>
            <a:r>
              <a:rPr lang="en-US" altLang="zh-CN" sz="2000" b="1" dirty="0">
                <a:solidFill>
                  <a:srgbClr val="FF0000"/>
                </a:solidFill>
              </a:rPr>
              <a:t>Automatic Test Equipment</a:t>
            </a:r>
            <a:r>
              <a:rPr lang="zh-CN" altLang="en-US" sz="2000" b="1" dirty="0">
                <a:solidFill>
                  <a:srgbClr val="FF0000"/>
                </a:solidFill>
              </a:rPr>
              <a:t>） ：</a:t>
            </a:r>
            <a:r>
              <a:rPr lang="zh-CN" altLang="en-US" sz="2000" b="1" dirty="0"/>
              <a:t>自动测试设备，专用于集成电路测试的综合自动测试系统，一般具备模拟、数字等信号的激励输出和响应检测，器件供电（</a:t>
            </a:r>
            <a:r>
              <a:rPr lang="en-US" altLang="zh-CN" sz="2000" b="1" dirty="0">
                <a:solidFill>
                  <a:srgbClr val="FF0000"/>
                </a:solidFill>
              </a:rPr>
              <a:t>DPS</a:t>
            </a:r>
            <a:r>
              <a:rPr lang="zh-CN" altLang="en-US" sz="2000" b="1" dirty="0">
                <a:solidFill>
                  <a:srgbClr val="FF0000"/>
                </a:solidFill>
              </a:rPr>
              <a:t>：</a:t>
            </a:r>
            <a:r>
              <a:rPr lang="en-US" altLang="zh-CN" sz="2000" b="1" dirty="0">
                <a:solidFill>
                  <a:srgbClr val="FF0000"/>
                </a:solidFill>
              </a:rPr>
              <a:t>Device Power Supply</a:t>
            </a:r>
            <a:r>
              <a:rPr lang="zh-CN" altLang="en-US" sz="2000" b="1" dirty="0"/>
              <a:t>）等功能。</a:t>
            </a:r>
          </a:p>
          <a:p>
            <a:endParaRPr lang="en-US" altLang="zh-CN" sz="2000" b="1" dirty="0">
              <a:solidFill>
                <a:srgbClr val="FF0000"/>
              </a:solidFill>
            </a:endParaRPr>
          </a:p>
          <a:p>
            <a:r>
              <a:rPr lang="en-US" altLang="zh-CN" sz="2000" b="1" dirty="0">
                <a:solidFill>
                  <a:srgbClr val="FF0000"/>
                </a:solidFill>
              </a:rPr>
              <a:t>DIB</a:t>
            </a:r>
            <a:r>
              <a:rPr lang="zh-CN" altLang="en-US" sz="2000" b="1" dirty="0">
                <a:solidFill>
                  <a:srgbClr val="FF0000"/>
                </a:solidFill>
              </a:rPr>
              <a:t>（</a:t>
            </a:r>
            <a:r>
              <a:rPr lang="en-US" altLang="zh-CN" sz="2000" b="1" dirty="0">
                <a:solidFill>
                  <a:srgbClr val="FF0000"/>
                </a:solidFill>
              </a:rPr>
              <a:t>Device Interface Board</a:t>
            </a:r>
            <a:r>
              <a:rPr lang="zh-CN" altLang="en-US" sz="2000" b="1" dirty="0">
                <a:solidFill>
                  <a:srgbClr val="FF0000"/>
                </a:solidFill>
              </a:rPr>
              <a:t>）</a:t>
            </a:r>
            <a:r>
              <a:rPr lang="en-US" altLang="zh-CN" sz="2000" b="1" dirty="0"/>
              <a:t>:</a:t>
            </a:r>
            <a:r>
              <a:rPr lang="zh-CN" altLang="en-US" sz="2000" b="1" dirty="0"/>
              <a:t>器件接口板，也有的成为负载板（</a:t>
            </a:r>
            <a:r>
              <a:rPr lang="en-US" altLang="zh-CN" sz="2000" b="1" dirty="0">
                <a:solidFill>
                  <a:srgbClr val="FF0000"/>
                </a:solidFill>
              </a:rPr>
              <a:t>LB</a:t>
            </a:r>
            <a:r>
              <a:rPr lang="zh-CN" altLang="en-US" sz="2000" b="1" dirty="0"/>
              <a:t>：</a:t>
            </a:r>
            <a:r>
              <a:rPr lang="en-US" altLang="zh-CN" sz="2000" b="1" dirty="0"/>
              <a:t>Load Board</a:t>
            </a:r>
            <a:r>
              <a:rPr lang="zh-CN" altLang="en-US" sz="2000" b="1" dirty="0"/>
              <a:t>）。用于将</a:t>
            </a:r>
            <a:r>
              <a:rPr lang="en-US" altLang="zh-CN" sz="2000" b="1" dirty="0"/>
              <a:t>ATE</a:t>
            </a:r>
            <a:r>
              <a:rPr lang="zh-CN" altLang="en-US" sz="2000" b="1" dirty="0"/>
              <a:t>等测试设备的信号通道与被测器件进行连接，一般包括信号切换电路、夹具等的</a:t>
            </a:r>
            <a:r>
              <a:rPr lang="en-US" altLang="zh-CN" sz="2000" b="1" dirty="0"/>
              <a:t>PCB</a:t>
            </a:r>
            <a:r>
              <a:rPr lang="zh-CN" altLang="en-US" sz="2000" b="1" dirty="0"/>
              <a:t>板。</a:t>
            </a:r>
          </a:p>
          <a:p>
            <a:endParaRPr lang="zh-CN" altLang="en-US" sz="2000" b="1" dirty="0"/>
          </a:p>
        </p:txBody>
      </p:sp>
    </p:spTree>
  </p:cSld>
  <p:clrMapOvr>
    <a:masterClrMapping/>
  </p:clrMapOvr>
  <p:transition spd="slow">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p:nvPr/>
        </p:nvSpPr>
        <p:spPr bwMode="auto">
          <a:xfrm>
            <a:off x="2843808" y="127000"/>
            <a:ext cx="6192688" cy="68738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b"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a:defRPr/>
            </a:pPr>
            <a:r>
              <a:rPr lang="en-US" altLang="zh-CN" sz="2800" dirty="0">
                <a:solidFill>
                  <a:srgbClr val="800000"/>
                </a:solidFill>
                <a:latin typeface="黑体" panose="02010609060101010101" pitchFamily="49" charset="-122"/>
              </a:rPr>
              <a:t>1</a:t>
            </a:r>
            <a:r>
              <a:rPr lang="zh-CN" altLang="en-US" sz="2800" dirty="0">
                <a:solidFill>
                  <a:srgbClr val="800000"/>
                </a:solidFill>
                <a:latin typeface="黑体" panose="02010609060101010101" pitchFamily="49" charset="-122"/>
              </a:rPr>
              <a:t>、课程介绍</a:t>
            </a:r>
          </a:p>
        </p:txBody>
      </p:sp>
      <p:pic>
        <p:nvPicPr>
          <p:cNvPr id="6" name="图片 5">
            <a:extLst>
              <a:ext uri="{FF2B5EF4-FFF2-40B4-BE49-F238E27FC236}">
                <a16:creationId xmlns:a16="http://schemas.microsoft.com/office/drawing/2014/main" id="{37B6E3CB-2A51-4239-8DB5-2F15346F6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7" y="1124744"/>
            <a:ext cx="3971925" cy="4171950"/>
          </a:xfrm>
          <a:prstGeom prst="rect">
            <a:avLst/>
          </a:prstGeom>
        </p:spPr>
      </p:pic>
      <p:sp>
        <p:nvSpPr>
          <p:cNvPr id="7" name="文本框 6">
            <a:extLst>
              <a:ext uri="{FF2B5EF4-FFF2-40B4-BE49-F238E27FC236}">
                <a16:creationId xmlns:a16="http://schemas.microsoft.com/office/drawing/2014/main" id="{3ADE0A18-E7A3-4A29-B0BF-4C23FEC7D80F}"/>
              </a:ext>
            </a:extLst>
          </p:cNvPr>
          <p:cNvSpPr txBox="1"/>
          <p:nvPr/>
        </p:nvSpPr>
        <p:spPr>
          <a:xfrm>
            <a:off x="1043608" y="5589240"/>
            <a:ext cx="7344816" cy="523220"/>
          </a:xfrm>
          <a:prstGeom prst="rect">
            <a:avLst/>
          </a:prstGeom>
          <a:noFill/>
        </p:spPr>
        <p:txBody>
          <a:bodyPr wrap="square" rtlCol="0">
            <a:spAutoFit/>
          </a:bodyPr>
          <a:lstStyle/>
          <a:p>
            <a:r>
              <a:rPr lang="zh-CN" altLang="en-US" sz="2800" b="1" dirty="0"/>
              <a:t>答疑地点：</a:t>
            </a:r>
            <a:r>
              <a:rPr lang="en-US" altLang="zh-CN" sz="2800" b="1" dirty="0"/>
              <a:t>224</a:t>
            </a:r>
            <a:r>
              <a:rPr lang="zh-CN" altLang="en-US" sz="2800" b="1" dirty="0"/>
              <a:t>，时间：周三晚上</a:t>
            </a:r>
            <a:r>
              <a:rPr lang="en-US" altLang="zh-CN" sz="2800" b="1" dirty="0"/>
              <a:t>7</a:t>
            </a:r>
            <a:r>
              <a:rPr lang="zh-CN" altLang="en-US" sz="2800" b="1" dirty="0"/>
              <a:t>：</a:t>
            </a:r>
            <a:r>
              <a:rPr lang="en-US" altLang="zh-CN" sz="2800" b="1" dirty="0"/>
              <a:t>00</a:t>
            </a:r>
            <a:endParaRPr lang="zh-CN" altLang="en-US" sz="2800" b="1" dirty="0"/>
          </a:p>
        </p:txBody>
      </p:sp>
    </p:spTree>
    <p:extLst>
      <p:ext uri="{BB962C8B-B14F-4D97-AF65-F5344CB8AC3E}">
        <p14:creationId xmlns:p14="http://schemas.microsoft.com/office/powerpoint/2010/main" val="2040698194"/>
      </p:ext>
    </p:extLst>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9" name="文本框 8">
            <a:extLst>
              <a:ext uri="{FF2B5EF4-FFF2-40B4-BE49-F238E27FC236}">
                <a16:creationId xmlns:a16="http://schemas.microsoft.com/office/drawing/2014/main" id="{EE759BAC-744B-4C7E-A3FA-48EE249C64C7}"/>
              </a:ext>
            </a:extLst>
          </p:cNvPr>
          <p:cNvSpPr txBox="1"/>
          <p:nvPr/>
        </p:nvSpPr>
        <p:spPr>
          <a:xfrm>
            <a:off x="826447" y="1112412"/>
            <a:ext cx="4824536" cy="523220"/>
          </a:xfrm>
          <a:prstGeom prst="rect">
            <a:avLst/>
          </a:prstGeom>
          <a:noFill/>
        </p:spPr>
        <p:txBody>
          <a:bodyPr wrap="square" rtlCol="0">
            <a:spAutoFit/>
          </a:bodyPr>
          <a:lstStyle/>
          <a:p>
            <a:r>
              <a:rPr lang="zh-CN" altLang="zh-CN" sz="2800" b="1" dirty="0">
                <a:solidFill>
                  <a:srgbClr val="7030A0"/>
                </a:solidFill>
                <a:latin typeface="黑体" panose="02010609060101010101" pitchFamily="49" charset="-122"/>
                <a:ea typeface="黑体" panose="02010609060101010101" pitchFamily="49" charset="-122"/>
              </a:rPr>
              <a:t>集成电路测试的常用术语</a:t>
            </a:r>
            <a:endParaRPr lang="zh-CN" altLang="en-US" sz="2800" b="1" dirty="0">
              <a:solidFill>
                <a:srgbClr val="7030A0"/>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38DAD4FA-1496-4E25-8B10-4F2D92C4D854}"/>
              </a:ext>
            </a:extLst>
          </p:cNvPr>
          <p:cNvSpPr txBox="1"/>
          <p:nvPr/>
        </p:nvSpPr>
        <p:spPr>
          <a:xfrm>
            <a:off x="0" y="1686044"/>
            <a:ext cx="9144000" cy="2308324"/>
          </a:xfrm>
          <a:prstGeom prst="rect">
            <a:avLst/>
          </a:prstGeom>
          <a:noFill/>
        </p:spPr>
        <p:txBody>
          <a:bodyPr wrap="square" rtlCol="0">
            <a:spAutoFit/>
          </a:bodyPr>
          <a:lstStyle/>
          <a:p>
            <a:r>
              <a:rPr lang="zh-CN" altLang="en-US" sz="2400" b="1" dirty="0">
                <a:solidFill>
                  <a:srgbClr val="FF0000"/>
                </a:solidFill>
              </a:rPr>
              <a:t>测试矢量：</a:t>
            </a:r>
            <a:r>
              <a:rPr lang="zh-CN" altLang="en-US" sz="2400" b="1" dirty="0"/>
              <a:t>数字芯片测试中发送给被测芯片的一系列测试向量（多位组成）及检测到的一系列响应向量。</a:t>
            </a:r>
          </a:p>
          <a:p>
            <a:endParaRPr lang="en-US" altLang="zh-CN" sz="2400" b="1" dirty="0">
              <a:solidFill>
                <a:srgbClr val="FF0000"/>
              </a:solidFill>
            </a:endParaRPr>
          </a:p>
          <a:p>
            <a:r>
              <a:rPr lang="zh-CN" altLang="en-US" sz="2400" b="1" dirty="0">
                <a:solidFill>
                  <a:srgbClr val="FF0000"/>
                </a:solidFill>
              </a:rPr>
              <a:t>边沿定位：</a:t>
            </a:r>
            <a:r>
              <a:rPr lang="en-US" altLang="zh-CN" sz="2400" b="1" dirty="0"/>
              <a:t>ATE</a:t>
            </a:r>
            <a:r>
              <a:rPr lang="zh-CN" altLang="en-US" sz="2400" b="1" dirty="0"/>
              <a:t>设备的数字测试通道发送和检测的脉冲波形包含多个边沿（如：</a:t>
            </a:r>
            <a:r>
              <a:rPr lang="en-US" altLang="zh-CN" sz="2400" b="1" dirty="0"/>
              <a:t>On</a:t>
            </a:r>
            <a:r>
              <a:rPr lang="zh-CN" altLang="en-US" sz="2400" b="1" dirty="0"/>
              <a:t>、</a:t>
            </a:r>
            <a:r>
              <a:rPr lang="en-US" altLang="zh-CN" sz="2400" b="1" dirty="0"/>
              <a:t>Off</a:t>
            </a:r>
            <a:r>
              <a:rPr lang="zh-CN" altLang="en-US" sz="2400" b="1" dirty="0"/>
              <a:t>、 </a:t>
            </a:r>
            <a:r>
              <a:rPr lang="en-US" altLang="zh-CN" sz="2400" b="1" dirty="0"/>
              <a:t>Data Start </a:t>
            </a:r>
            <a:r>
              <a:rPr lang="zh-CN" altLang="en-US" sz="2400" b="1" dirty="0"/>
              <a:t>、</a:t>
            </a:r>
            <a:r>
              <a:rPr lang="en-US" altLang="zh-CN" sz="2400" b="1" dirty="0"/>
              <a:t>Date End</a:t>
            </a:r>
            <a:r>
              <a:rPr lang="zh-CN" altLang="en-US" sz="2400" b="1" dirty="0"/>
              <a:t>），精确控制每个边沿的位置叫边沿定位。如图所示。</a:t>
            </a:r>
          </a:p>
        </p:txBody>
      </p:sp>
      <p:pic>
        <p:nvPicPr>
          <p:cNvPr id="8" name="图片 8">
            <a:extLst>
              <a:ext uri="{FF2B5EF4-FFF2-40B4-BE49-F238E27FC236}">
                <a16:creationId xmlns:a16="http://schemas.microsoft.com/office/drawing/2014/main" id="{00840DB8-B433-4B9B-A4F2-23B300947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34" y="4509120"/>
            <a:ext cx="8854531" cy="169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341269"/>
      </p:ext>
    </p:extLst>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9" name="文本框 8">
            <a:extLst>
              <a:ext uri="{FF2B5EF4-FFF2-40B4-BE49-F238E27FC236}">
                <a16:creationId xmlns:a16="http://schemas.microsoft.com/office/drawing/2014/main" id="{EE759BAC-744B-4C7E-A3FA-48EE249C64C7}"/>
              </a:ext>
            </a:extLst>
          </p:cNvPr>
          <p:cNvSpPr txBox="1"/>
          <p:nvPr/>
        </p:nvSpPr>
        <p:spPr>
          <a:xfrm>
            <a:off x="826447" y="1112412"/>
            <a:ext cx="4824536" cy="523220"/>
          </a:xfrm>
          <a:prstGeom prst="rect">
            <a:avLst/>
          </a:prstGeom>
          <a:noFill/>
        </p:spPr>
        <p:txBody>
          <a:bodyPr wrap="square" rtlCol="0">
            <a:spAutoFit/>
          </a:bodyPr>
          <a:lstStyle/>
          <a:p>
            <a:r>
              <a:rPr lang="zh-CN" altLang="zh-CN" sz="2800" b="1" dirty="0">
                <a:solidFill>
                  <a:srgbClr val="7030A0"/>
                </a:solidFill>
                <a:latin typeface="黑体" panose="02010609060101010101" pitchFamily="49" charset="-122"/>
                <a:ea typeface="黑体" panose="02010609060101010101" pitchFamily="49" charset="-122"/>
              </a:rPr>
              <a:t>集成电路测试的常用术语</a:t>
            </a:r>
            <a:endParaRPr lang="zh-CN" altLang="en-US" sz="2800" b="1" dirty="0">
              <a:solidFill>
                <a:srgbClr val="7030A0"/>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944A5DA2-A879-4CD8-B188-FC5C41C6AEBC}"/>
              </a:ext>
            </a:extLst>
          </p:cNvPr>
          <p:cNvSpPr txBox="1"/>
          <p:nvPr/>
        </p:nvSpPr>
        <p:spPr>
          <a:xfrm>
            <a:off x="0" y="1647324"/>
            <a:ext cx="9144000" cy="4893647"/>
          </a:xfrm>
          <a:prstGeom prst="rect">
            <a:avLst/>
          </a:prstGeom>
          <a:noFill/>
        </p:spPr>
        <p:txBody>
          <a:bodyPr wrap="square" rtlCol="0">
            <a:spAutoFit/>
          </a:bodyPr>
          <a:lstStyle/>
          <a:p>
            <a:r>
              <a:rPr lang="zh-CN" altLang="zh-CN" sz="2400" b="1" dirty="0">
                <a:solidFill>
                  <a:srgbClr val="FF0000"/>
                </a:solidFill>
                <a:latin typeface="+mn-ea"/>
              </a:rPr>
              <a:t>引脚参数测量（</a:t>
            </a:r>
            <a:r>
              <a:rPr lang="en-US" altLang="zh-CN" sz="2400" b="1" dirty="0">
                <a:solidFill>
                  <a:srgbClr val="FF0000"/>
                </a:solidFill>
                <a:latin typeface="+mn-ea"/>
              </a:rPr>
              <a:t>PPM</a:t>
            </a:r>
            <a:r>
              <a:rPr lang="zh-CN" altLang="zh-CN" sz="2400" b="1" dirty="0">
                <a:solidFill>
                  <a:srgbClr val="FF0000"/>
                </a:solidFill>
                <a:latin typeface="+mn-ea"/>
              </a:rPr>
              <a:t>：</a:t>
            </a:r>
            <a:r>
              <a:rPr lang="en-US" altLang="zh-CN" sz="2400" b="1" dirty="0">
                <a:solidFill>
                  <a:srgbClr val="FF0000"/>
                </a:solidFill>
                <a:latin typeface="+mn-ea"/>
              </a:rPr>
              <a:t>Pin Parameter Measurement</a:t>
            </a:r>
            <a:r>
              <a:rPr lang="zh-CN" altLang="zh-CN" sz="2400" b="1" dirty="0">
                <a:solidFill>
                  <a:srgbClr val="FF0000"/>
                </a:solidFill>
                <a:latin typeface="+mn-ea"/>
              </a:rPr>
              <a:t>）</a:t>
            </a:r>
            <a:r>
              <a:rPr lang="en-US" altLang="zh-CN" sz="2400" b="1" dirty="0">
                <a:latin typeface="+mn-ea"/>
              </a:rPr>
              <a:t>:</a:t>
            </a:r>
            <a:r>
              <a:rPr lang="zh-CN" altLang="zh-CN" sz="2400" b="1" dirty="0">
                <a:latin typeface="+mn-ea"/>
              </a:rPr>
              <a:t>对输入</a:t>
            </a:r>
            <a:r>
              <a:rPr lang="en-US" altLang="zh-CN" sz="2400" b="1" dirty="0">
                <a:latin typeface="+mn-ea"/>
              </a:rPr>
              <a:t>/</a:t>
            </a:r>
            <a:r>
              <a:rPr lang="zh-CN" altLang="zh-CN" sz="2400" b="1" dirty="0">
                <a:latin typeface="+mn-ea"/>
              </a:rPr>
              <a:t>输出电压、输入</a:t>
            </a:r>
            <a:r>
              <a:rPr lang="en-US" altLang="zh-CN" sz="2400" b="1" dirty="0">
                <a:latin typeface="+mn-ea"/>
              </a:rPr>
              <a:t>/</a:t>
            </a:r>
            <a:r>
              <a:rPr lang="zh-CN" altLang="zh-CN" sz="2400" b="1" dirty="0">
                <a:latin typeface="+mn-ea"/>
              </a:rPr>
              <a:t>输出电流、输入阻抗等参数的测量，一般由专门的引脚参数测量单元（</a:t>
            </a:r>
            <a:r>
              <a:rPr lang="en-US" altLang="zh-CN" sz="2400" b="1" dirty="0">
                <a:solidFill>
                  <a:srgbClr val="FF0000"/>
                </a:solidFill>
                <a:latin typeface="+mn-ea"/>
              </a:rPr>
              <a:t>PPMU: Pin Parameter Measurement Unit</a:t>
            </a:r>
            <a:r>
              <a:rPr lang="zh-CN" altLang="zh-CN" sz="2400" b="1" dirty="0">
                <a:latin typeface="+mn-ea"/>
              </a:rPr>
              <a:t>）完成。</a:t>
            </a:r>
          </a:p>
          <a:p>
            <a:endParaRPr lang="en-US" altLang="zh-CN" sz="2400" b="1" dirty="0">
              <a:solidFill>
                <a:srgbClr val="FF0000"/>
              </a:solidFill>
              <a:latin typeface="+mn-ea"/>
            </a:endParaRPr>
          </a:p>
          <a:p>
            <a:r>
              <a:rPr lang="zh-CN" altLang="zh-CN" sz="2400" b="1" dirty="0">
                <a:solidFill>
                  <a:srgbClr val="FF0000"/>
                </a:solidFill>
                <a:latin typeface="+mn-ea"/>
              </a:rPr>
              <a:t>直流</a:t>
            </a:r>
            <a:r>
              <a:rPr lang="en-US" altLang="zh-CN" sz="2400" b="1" dirty="0">
                <a:solidFill>
                  <a:srgbClr val="FF0000"/>
                </a:solidFill>
                <a:latin typeface="+mn-ea"/>
              </a:rPr>
              <a:t>(DC)</a:t>
            </a:r>
            <a:r>
              <a:rPr lang="zh-CN" altLang="zh-CN" sz="2400" b="1" dirty="0">
                <a:solidFill>
                  <a:srgbClr val="FF0000"/>
                </a:solidFill>
                <a:latin typeface="+mn-ea"/>
              </a:rPr>
              <a:t>参数测试：</a:t>
            </a:r>
            <a:r>
              <a:rPr lang="zh-CN" altLang="zh-CN" sz="2400" b="1" dirty="0">
                <a:latin typeface="+mn-ea"/>
              </a:rPr>
              <a:t>对直流或静态参数的测试，如：输入输出阻抗、漏电流、直流漂移、增益、电源抑制比、共模抑制比等参数的测试</a:t>
            </a:r>
          </a:p>
          <a:p>
            <a:endParaRPr lang="en-US" altLang="zh-CN" sz="2400" b="1" dirty="0">
              <a:solidFill>
                <a:srgbClr val="FF0000"/>
              </a:solidFill>
              <a:latin typeface="+mn-ea"/>
            </a:endParaRPr>
          </a:p>
          <a:p>
            <a:r>
              <a:rPr lang="zh-CN" altLang="zh-CN" sz="2400" b="1" dirty="0">
                <a:solidFill>
                  <a:srgbClr val="FF0000"/>
                </a:solidFill>
                <a:latin typeface="+mn-ea"/>
              </a:rPr>
              <a:t>动态参数测试：</a:t>
            </a:r>
            <a:r>
              <a:rPr lang="zh-CN" altLang="zh-CN" sz="2400" b="1" dirty="0">
                <a:latin typeface="+mn-ea"/>
              </a:rPr>
              <a:t>对动态参数或交流</a:t>
            </a:r>
            <a:r>
              <a:rPr lang="en-US" altLang="zh-CN" sz="2400" b="1" dirty="0">
                <a:latin typeface="+mn-ea"/>
              </a:rPr>
              <a:t>(AC)</a:t>
            </a:r>
            <a:r>
              <a:rPr lang="zh-CN" altLang="zh-CN" sz="2400" b="1" dirty="0">
                <a:latin typeface="+mn-ea"/>
              </a:rPr>
              <a:t>参数的测试，如：工作速率、上升下降时间、过冲</a:t>
            </a:r>
            <a:r>
              <a:rPr lang="en-US" altLang="zh-CN" sz="2400" b="1" dirty="0">
                <a:latin typeface="+mn-ea"/>
              </a:rPr>
              <a:t>/</a:t>
            </a:r>
            <a:r>
              <a:rPr lang="zh-CN" altLang="zh-CN" sz="2400" b="1" dirty="0">
                <a:latin typeface="+mn-ea"/>
              </a:rPr>
              <a:t>欠冲、抖动、信噪比、失真等参数的测试</a:t>
            </a:r>
          </a:p>
          <a:p>
            <a:endParaRPr lang="en-US" altLang="zh-CN" sz="2400" b="1" dirty="0">
              <a:solidFill>
                <a:srgbClr val="FF0000"/>
              </a:solidFill>
              <a:latin typeface="+mn-ea"/>
            </a:endParaRPr>
          </a:p>
          <a:p>
            <a:r>
              <a:rPr lang="zh-CN" altLang="zh-CN" sz="2400" b="1" dirty="0">
                <a:solidFill>
                  <a:srgbClr val="FF0000"/>
                </a:solidFill>
                <a:latin typeface="+mn-ea"/>
              </a:rPr>
              <a:t>可测性设计（</a:t>
            </a:r>
            <a:r>
              <a:rPr lang="en-US" altLang="zh-CN" sz="2400" b="1" dirty="0">
                <a:solidFill>
                  <a:srgbClr val="FF0000"/>
                </a:solidFill>
                <a:latin typeface="+mn-ea"/>
              </a:rPr>
              <a:t>DFT: Design for Testability/ Design for Test</a:t>
            </a:r>
            <a:r>
              <a:rPr lang="zh-CN" altLang="zh-CN" sz="2400" b="1" dirty="0">
                <a:solidFill>
                  <a:srgbClr val="FF0000"/>
                </a:solidFill>
                <a:latin typeface="+mn-ea"/>
              </a:rPr>
              <a:t>）</a:t>
            </a:r>
            <a:r>
              <a:rPr lang="zh-CN" altLang="zh-CN" sz="2400" b="1" dirty="0">
                <a:latin typeface="+mn-ea"/>
              </a:rPr>
              <a:t>：为了使得集成电路产品完全可测或更易于测试而在设计中采用的特殊方法或附加的电路叫做可测性设计。</a:t>
            </a:r>
            <a:endParaRPr lang="zh-CN" altLang="en-US" sz="2400" b="1" dirty="0">
              <a:latin typeface="+mn-ea"/>
            </a:endParaRPr>
          </a:p>
        </p:txBody>
      </p:sp>
    </p:spTree>
    <p:extLst>
      <p:ext uri="{BB962C8B-B14F-4D97-AF65-F5344CB8AC3E}">
        <p14:creationId xmlns:p14="http://schemas.microsoft.com/office/powerpoint/2010/main" val="4247499490"/>
      </p:ext>
    </p:extLst>
  </p:cSld>
  <p:clrMapOvr>
    <a:masterClrMapping/>
  </p:clrMapOvr>
  <p:transition spd="slow">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5" name="AutoShape 2">
            <a:extLst>
              <a:ext uri="{FF2B5EF4-FFF2-40B4-BE49-F238E27FC236}">
                <a16:creationId xmlns:a16="http://schemas.microsoft.com/office/drawing/2014/main" id="{D5F4AE75-2A19-41FD-8E82-3BC80727D6BC}"/>
              </a:ext>
            </a:extLst>
          </p:cNvPr>
          <p:cNvSpPr txBox="1">
            <a:spLocks noChangeArrowheads="1"/>
          </p:cNvSpPr>
          <p:nvPr/>
        </p:nvSpPr>
        <p:spPr>
          <a:xfrm>
            <a:off x="607219" y="1127912"/>
            <a:ext cx="5097462"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t>集成电路测试的作用</a:t>
            </a:r>
            <a:endParaRPr lang="en-US" altLang="zh-CN" sz="3600" b="1" dirty="0"/>
          </a:p>
        </p:txBody>
      </p:sp>
      <p:sp>
        <p:nvSpPr>
          <p:cNvPr id="6" name="文本框 5">
            <a:extLst>
              <a:ext uri="{FF2B5EF4-FFF2-40B4-BE49-F238E27FC236}">
                <a16:creationId xmlns:a16="http://schemas.microsoft.com/office/drawing/2014/main" id="{668C5A19-B453-4CC5-8847-4F97764D4699}"/>
              </a:ext>
            </a:extLst>
          </p:cNvPr>
          <p:cNvSpPr txBox="1"/>
          <p:nvPr/>
        </p:nvSpPr>
        <p:spPr>
          <a:xfrm>
            <a:off x="695944" y="2132856"/>
            <a:ext cx="7853213" cy="3353097"/>
          </a:xfrm>
          <a:prstGeom prst="rect">
            <a:avLst/>
          </a:prstGeom>
          <a:noFill/>
        </p:spPr>
        <p:txBody>
          <a:bodyPr wrap="square" rtlCol="0">
            <a:spAutoFit/>
          </a:bodyPr>
          <a:lstStyle/>
          <a:p>
            <a:pPr marL="342900" indent="-342900">
              <a:lnSpc>
                <a:spcPct val="150000"/>
              </a:lnSpc>
              <a:buClr>
                <a:srgbClr val="FF0000"/>
              </a:buClr>
              <a:buFont typeface="Wingdings" panose="05000000000000000000" pitchFamily="2" charset="2"/>
              <a:buChar char="u"/>
            </a:pPr>
            <a:r>
              <a:rPr lang="zh-CN" altLang="zh-CN" sz="2400" b="1" dirty="0">
                <a:solidFill>
                  <a:srgbClr val="7030A0"/>
                </a:solidFill>
                <a:latin typeface="黑体" panose="02010609060101010101" pitchFamily="49" charset="-122"/>
                <a:ea typeface="黑体" panose="02010609060101010101" pitchFamily="49" charset="-122"/>
              </a:rPr>
              <a:t>检测：</a:t>
            </a:r>
            <a:r>
              <a:rPr lang="zh-CN" altLang="zh-CN" sz="2400" b="1" dirty="0">
                <a:latin typeface="黑体" panose="02010609060101010101" pitchFamily="49" charset="-122"/>
                <a:ea typeface="黑体" panose="02010609060101010101" pitchFamily="49" charset="-122"/>
              </a:rPr>
              <a:t>确定被测器件（</a:t>
            </a:r>
            <a:r>
              <a:rPr lang="en-US" altLang="zh-CN" sz="2400" b="1" dirty="0">
                <a:latin typeface="黑体" panose="02010609060101010101" pitchFamily="49" charset="-122"/>
                <a:ea typeface="黑体" panose="02010609060101010101" pitchFamily="49" charset="-122"/>
              </a:rPr>
              <a:t>DUT</a:t>
            </a:r>
            <a:r>
              <a:rPr lang="zh-CN" altLang="zh-CN" sz="2400" b="1" dirty="0">
                <a:latin typeface="黑体" panose="02010609060101010101" pitchFamily="49" charset="-122"/>
                <a:ea typeface="黑体" panose="02010609060101010101" pitchFamily="49" charset="-122"/>
              </a:rPr>
              <a:t>）是否具有或者不具有某些</a:t>
            </a:r>
            <a:r>
              <a:rPr lang="en-US" altLang="zh-CN" sz="2400" b="1" dirty="0">
                <a:latin typeface="黑体" panose="02010609060101010101" pitchFamily="49" charset="-122"/>
                <a:ea typeface="黑体" panose="02010609060101010101" pitchFamily="49" charset="-122"/>
              </a:rPr>
              <a:t>      </a:t>
            </a:r>
            <a:r>
              <a:rPr lang="zh-CN" altLang="zh-CN" sz="2400" b="1" dirty="0">
                <a:latin typeface="黑体" panose="02010609060101010101" pitchFamily="49" charset="-122"/>
                <a:ea typeface="黑体" panose="02010609060101010101" pitchFamily="49" charset="-122"/>
              </a:rPr>
              <a:t>故障</a:t>
            </a:r>
            <a:r>
              <a:rPr lang="zh-CN" altLang="en-US" sz="2400" b="1" dirty="0">
                <a:latin typeface="黑体" panose="02010609060101010101" pitchFamily="49" charset="-122"/>
                <a:ea typeface="黑体" panose="02010609060101010101" pitchFamily="49" charset="-122"/>
              </a:rPr>
              <a:t>；</a:t>
            </a:r>
            <a:endParaRPr lang="zh-CN" altLang="zh-CN" sz="2400" b="1" dirty="0">
              <a:latin typeface="黑体" panose="02010609060101010101" pitchFamily="49" charset="-122"/>
              <a:ea typeface="黑体" panose="02010609060101010101" pitchFamily="49" charset="-122"/>
            </a:endParaRPr>
          </a:p>
          <a:p>
            <a:pPr marL="342900" indent="-342900">
              <a:lnSpc>
                <a:spcPct val="150000"/>
              </a:lnSpc>
              <a:buClr>
                <a:srgbClr val="FF0000"/>
              </a:buClr>
              <a:buFont typeface="Wingdings" panose="05000000000000000000" pitchFamily="2" charset="2"/>
              <a:buChar char="u"/>
            </a:pPr>
            <a:r>
              <a:rPr lang="zh-CN" altLang="zh-CN" sz="2400" b="1" dirty="0">
                <a:solidFill>
                  <a:srgbClr val="7030A0"/>
                </a:solidFill>
                <a:latin typeface="黑体" panose="02010609060101010101" pitchFamily="49" charset="-122"/>
                <a:ea typeface="黑体" panose="02010609060101010101" pitchFamily="49" charset="-122"/>
              </a:rPr>
              <a:t>诊断：</a:t>
            </a:r>
            <a:r>
              <a:rPr lang="zh-CN" altLang="zh-CN" sz="2400" b="1" dirty="0">
                <a:latin typeface="黑体" panose="02010609060101010101" pitchFamily="49" charset="-122"/>
                <a:ea typeface="黑体" panose="02010609060101010101" pitchFamily="49" charset="-122"/>
              </a:rPr>
              <a:t>识别表现于</a:t>
            </a:r>
            <a:r>
              <a:rPr lang="en-US" altLang="zh-CN" sz="2400" b="1" dirty="0">
                <a:latin typeface="黑体" panose="02010609060101010101" pitchFamily="49" charset="-122"/>
                <a:ea typeface="黑体" panose="02010609060101010101" pitchFamily="49" charset="-122"/>
              </a:rPr>
              <a:t>DUT</a:t>
            </a:r>
            <a:r>
              <a:rPr lang="zh-CN" altLang="zh-CN" sz="2400" b="1" dirty="0">
                <a:latin typeface="黑体" panose="02010609060101010101" pitchFamily="49" charset="-122"/>
                <a:ea typeface="黑体" panose="02010609060101010101" pitchFamily="49" charset="-122"/>
              </a:rPr>
              <a:t>的特定故障</a:t>
            </a:r>
            <a:r>
              <a:rPr lang="zh-CN" altLang="en-US" sz="2400" b="1" dirty="0">
                <a:latin typeface="黑体" panose="02010609060101010101" pitchFamily="49" charset="-122"/>
                <a:ea typeface="黑体" panose="02010609060101010101" pitchFamily="49" charset="-122"/>
              </a:rPr>
              <a:t>；</a:t>
            </a:r>
            <a:endParaRPr lang="zh-CN" altLang="zh-CN" sz="2400" b="1" dirty="0">
              <a:latin typeface="黑体" panose="02010609060101010101" pitchFamily="49" charset="-122"/>
              <a:ea typeface="黑体" panose="02010609060101010101" pitchFamily="49" charset="-122"/>
            </a:endParaRPr>
          </a:p>
          <a:p>
            <a:pPr marL="342900" indent="-342900">
              <a:lnSpc>
                <a:spcPct val="150000"/>
              </a:lnSpc>
              <a:buClr>
                <a:srgbClr val="FF0000"/>
              </a:buClr>
              <a:buFont typeface="Wingdings" panose="05000000000000000000" pitchFamily="2" charset="2"/>
              <a:buChar char="u"/>
            </a:pPr>
            <a:r>
              <a:rPr lang="zh-CN" altLang="zh-CN" sz="2400" b="1" dirty="0">
                <a:solidFill>
                  <a:srgbClr val="7030A0"/>
                </a:solidFill>
                <a:latin typeface="黑体" panose="02010609060101010101" pitchFamily="49" charset="-122"/>
                <a:ea typeface="黑体" panose="02010609060101010101" pitchFamily="49" charset="-122"/>
              </a:rPr>
              <a:t>器件特性的描述：</a:t>
            </a:r>
            <a:r>
              <a:rPr lang="zh-CN" altLang="zh-CN" sz="2400" b="1" dirty="0">
                <a:latin typeface="黑体" panose="02010609060101010101" pitchFamily="49" charset="-122"/>
                <a:ea typeface="黑体" panose="02010609060101010101" pitchFamily="49" charset="-122"/>
              </a:rPr>
              <a:t>确定和校正设计或测试中的错误</a:t>
            </a:r>
            <a:r>
              <a:rPr lang="zh-CN" altLang="en-US" sz="2400" b="1" dirty="0">
                <a:latin typeface="黑体" panose="02010609060101010101" pitchFamily="49" charset="-122"/>
                <a:ea typeface="黑体" panose="02010609060101010101" pitchFamily="49" charset="-122"/>
              </a:rPr>
              <a:t>；</a:t>
            </a:r>
            <a:endParaRPr lang="zh-CN" altLang="zh-CN" sz="2400" b="1" dirty="0">
              <a:latin typeface="黑体" panose="02010609060101010101" pitchFamily="49" charset="-122"/>
              <a:ea typeface="黑体" panose="02010609060101010101" pitchFamily="49" charset="-122"/>
            </a:endParaRPr>
          </a:p>
          <a:p>
            <a:pPr marL="342900" indent="-342900">
              <a:lnSpc>
                <a:spcPct val="150000"/>
              </a:lnSpc>
              <a:buClr>
                <a:srgbClr val="FF0000"/>
              </a:buClr>
              <a:buFont typeface="Wingdings" panose="05000000000000000000" pitchFamily="2" charset="2"/>
              <a:buChar char="u"/>
            </a:pPr>
            <a:r>
              <a:rPr lang="zh-CN" altLang="zh-CN" sz="2400" b="1" dirty="0">
                <a:solidFill>
                  <a:srgbClr val="7030A0"/>
                </a:solidFill>
                <a:latin typeface="黑体" panose="02010609060101010101" pitchFamily="49" charset="-122"/>
                <a:ea typeface="黑体" panose="02010609060101010101" pitchFamily="49" charset="-122"/>
              </a:rPr>
              <a:t>失效模式分析（</a:t>
            </a:r>
            <a:r>
              <a:rPr lang="en-US" altLang="zh-CN" sz="2400" b="1" dirty="0">
                <a:solidFill>
                  <a:srgbClr val="7030A0"/>
                </a:solidFill>
                <a:latin typeface="黑体" panose="02010609060101010101" pitchFamily="49" charset="-122"/>
                <a:ea typeface="黑体" panose="02010609060101010101" pitchFamily="49" charset="-122"/>
              </a:rPr>
              <a:t>FMA</a:t>
            </a:r>
            <a:r>
              <a:rPr lang="zh-CN" altLang="zh-CN" sz="2400" b="1" dirty="0">
                <a:solidFill>
                  <a:srgbClr val="7030A0"/>
                </a:solidFill>
                <a:latin typeface="黑体" panose="02010609060101010101" pitchFamily="49" charset="-122"/>
                <a:ea typeface="黑体" panose="02010609060101010101" pitchFamily="49" charset="-122"/>
              </a:rPr>
              <a:t>：</a:t>
            </a:r>
            <a:r>
              <a:rPr lang="en-US" altLang="zh-CN" sz="2400" b="1" dirty="0">
                <a:solidFill>
                  <a:srgbClr val="7030A0"/>
                </a:solidFill>
                <a:latin typeface="黑体" panose="02010609060101010101" pitchFamily="49" charset="-122"/>
                <a:ea typeface="黑体" panose="02010609060101010101" pitchFamily="49" charset="-122"/>
              </a:rPr>
              <a:t>Failure Modes Analysis</a:t>
            </a:r>
            <a:r>
              <a:rPr lang="zh-CN" altLang="zh-CN" sz="2400" b="1" dirty="0">
                <a:solidFill>
                  <a:srgbClr val="7030A0"/>
                </a:solidFill>
                <a:latin typeface="黑体" panose="02010609060101010101" pitchFamily="49" charset="-122"/>
                <a:ea typeface="黑体" panose="02010609060101010101" pitchFamily="49" charset="-122"/>
              </a:rPr>
              <a:t>）：</a:t>
            </a:r>
            <a:r>
              <a:rPr lang="zh-CN" altLang="zh-CN" sz="2400" b="1" dirty="0">
                <a:latin typeface="黑体" panose="02010609060101010101" pitchFamily="49" charset="-122"/>
                <a:ea typeface="黑体" panose="02010609060101010101" pitchFamily="49" charset="-122"/>
              </a:rPr>
              <a:t>确定引起</a:t>
            </a:r>
            <a:r>
              <a:rPr lang="en-US" altLang="zh-CN" sz="2400" b="1" dirty="0">
                <a:latin typeface="黑体" panose="02010609060101010101" pitchFamily="49" charset="-122"/>
                <a:ea typeface="黑体" panose="02010609060101010101" pitchFamily="49" charset="-122"/>
              </a:rPr>
              <a:t>DUT</a:t>
            </a:r>
            <a:r>
              <a:rPr lang="zh-CN" altLang="zh-CN" sz="2400" b="1" dirty="0">
                <a:latin typeface="黑体" panose="02010609060101010101" pitchFamily="49" charset="-122"/>
                <a:ea typeface="黑体" panose="02010609060101010101" pitchFamily="49" charset="-122"/>
              </a:rPr>
              <a:t>缺陷制造过程中的错误</a:t>
            </a:r>
            <a:r>
              <a:rPr lang="zh-CN" altLang="en-US" sz="2400" b="1"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1119946"/>
      </p:ext>
    </p:extLst>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5" name="AutoShape 2">
            <a:extLst>
              <a:ext uri="{FF2B5EF4-FFF2-40B4-BE49-F238E27FC236}">
                <a16:creationId xmlns:a16="http://schemas.microsoft.com/office/drawing/2014/main" id="{D3250EE9-1EAD-4E02-8445-0C55271E1C65}"/>
              </a:ext>
            </a:extLst>
          </p:cNvPr>
          <p:cNvSpPr txBox="1">
            <a:spLocks noChangeArrowheads="1"/>
          </p:cNvSpPr>
          <p:nvPr/>
        </p:nvSpPr>
        <p:spPr>
          <a:xfrm>
            <a:off x="607219" y="1127912"/>
            <a:ext cx="5097462"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t>集成电路测试的重要性</a:t>
            </a:r>
            <a:endParaRPr lang="en-US" altLang="zh-CN" sz="3600" b="1" dirty="0"/>
          </a:p>
        </p:txBody>
      </p:sp>
      <p:sp>
        <p:nvSpPr>
          <p:cNvPr id="6" name="Rectangle 3">
            <a:extLst>
              <a:ext uri="{FF2B5EF4-FFF2-40B4-BE49-F238E27FC236}">
                <a16:creationId xmlns:a16="http://schemas.microsoft.com/office/drawing/2014/main" id="{98804EE9-A3C1-4484-A0DA-5E532EE4A44E}"/>
              </a:ext>
            </a:extLst>
          </p:cNvPr>
          <p:cNvSpPr>
            <a:spLocks noChangeArrowheads="1"/>
          </p:cNvSpPr>
          <p:nvPr/>
        </p:nvSpPr>
        <p:spPr bwMode="auto">
          <a:xfrm>
            <a:off x="755650" y="2276475"/>
            <a:ext cx="4800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2880" indent="-18288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0000"/>
              </a:lnSpc>
              <a:spcBef>
                <a:spcPct val="50000"/>
              </a:spcBef>
              <a:buClrTx/>
              <a:buSzTx/>
              <a:buFontTx/>
              <a:buNone/>
            </a:pPr>
            <a:r>
              <a:rPr kumimoji="1" lang="en-US" altLang="zh-TW" sz="2400">
                <a:solidFill>
                  <a:schemeClr val="tx1"/>
                </a:solidFill>
                <a:ea typeface="PMingLiU" pitchFamily="18" charset="-120"/>
              </a:rPr>
              <a:t>N</a:t>
            </a:r>
            <a:r>
              <a:rPr kumimoji="1" lang="zh-CN" altLang="en-US" sz="2400">
                <a:solidFill>
                  <a:schemeClr val="tx1"/>
                </a:solidFill>
                <a:ea typeface="PMingLiU" pitchFamily="18" charset="-120"/>
              </a:rPr>
              <a:t>：片内晶体管数量</a:t>
            </a:r>
            <a:endParaRPr kumimoji="1" lang="en-US" altLang="zh-TW" sz="2400">
              <a:solidFill>
                <a:schemeClr val="tx1"/>
              </a:solidFill>
              <a:ea typeface="PMingLiU" pitchFamily="18" charset="-120"/>
            </a:endParaRPr>
          </a:p>
          <a:p>
            <a:pPr>
              <a:lnSpc>
                <a:spcPct val="80000"/>
              </a:lnSpc>
              <a:spcBef>
                <a:spcPct val="50000"/>
              </a:spcBef>
              <a:buClrTx/>
              <a:buSzTx/>
              <a:buFontTx/>
              <a:buNone/>
            </a:pPr>
            <a:r>
              <a:rPr kumimoji="1" lang="en-US" altLang="zh-TW" sz="2400">
                <a:solidFill>
                  <a:schemeClr val="tx1"/>
                </a:solidFill>
                <a:ea typeface="PMingLiU" pitchFamily="18" charset="-120"/>
              </a:rPr>
              <a:t>p </a:t>
            </a:r>
            <a:r>
              <a:rPr kumimoji="1" lang="zh-CN" altLang="en-US" sz="2400">
                <a:solidFill>
                  <a:schemeClr val="tx1"/>
                </a:solidFill>
                <a:ea typeface="PMingLiU" pitchFamily="18" charset="-120"/>
              </a:rPr>
              <a:t>：</a:t>
            </a:r>
            <a:r>
              <a:rPr kumimoji="1" lang="en-US" altLang="zh-TW" sz="2400">
                <a:solidFill>
                  <a:schemeClr val="tx1"/>
                </a:solidFill>
                <a:ea typeface="PMingLiU" pitchFamily="18" charset="-120"/>
              </a:rPr>
              <a:t> </a:t>
            </a:r>
            <a:r>
              <a:rPr kumimoji="1" lang="zh-CN" altLang="en-US" sz="2400">
                <a:solidFill>
                  <a:schemeClr val="tx1"/>
                </a:solidFill>
                <a:ea typeface="PMingLiU" pitchFamily="18" charset="-120"/>
              </a:rPr>
              <a:t>晶体管失效比例</a:t>
            </a:r>
            <a:endParaRPr kumimoji="1" lang="en-US" altLang="zh-CN" sz="2400">
              <a:solidFill>
                <a:schemeClr val="tx1"/>
              </a:solidFill>
              <a:ea typeface="PMingLiU" pitchFamily="18" charset="-120"/>
            </a:endParaRPr>
          </a:p>
          <a:p>
            <a:pPr>
              <a:lnSpc>
                <a:spcPct val="80000"/>
              </a:lnSpc>
              <a:spcBef>
                <a:spcPct val="50000"/>
              </a:spcBef>
              <a:buClrTx/>
              <a:buSzTx/>
              <a:buFontTx/>
              <a:buNone/>
            </a:pPr>
            <a:r>
              <a:rPr kumimoji="1" lang="en-US" altLang="zh-TW" sz="2400">
                <a:solidFill>
                  <a:schemeClr val="tx1"/>
                </a:solidFill>
                <a:ea typeface="PMingLiU" pitchFamily="18" charset="-120"/>
              </a:rPr>
              <a:t>P</a:t>
            </a:r>
            <a:r>
              <a:rPr kumimoji="1" lang="en-US" altLang="zh-TW" sz="2400" baseline="-25000">
                <a:solidFill>
                  <a:schemeClr val="tx1"/>
                </a:solidFill>
                <a:ea typeface="PMingLiU" pitchFamily="18" charset="-120"/>
              </a:rPr>
              <a:t>f</a:t>
            </a:r>
            <a:r>
              <a:rPr kumimoji="1" lang="en-US" altLang="zh-TW" sz="2400">
                <a:solidFill>
                  <a:schemeClr val="tx1"/>
                </a:solidFill>
                <a:ea typeface="PMingLiU" pitchFamily="18" charset="-120"/>
              </a:rPr>
              <a:t> </a:t>
            </a:r>
            <a:r>
              <a:rPr kumimoji="1" lang="zh-CN" altLang="en-US" sz="2400">
                <a:solidFill>
                  <a:schemeClr val="tx1"/>
                </a:solidFill>
                <a:ea typeface="PMingLiU" pitchFamily="18" charset="-120"/>
              </a:rPr>
              <a:t>：</a:t>
            </a:r>
            <a:r>
              <a:rPr kumimoji="1" lang="en-US" altLang="zh-TW" sz="2400">
                <a:solidFill>
                  <a:schemeClr val="tx1"/>
                </a:solidFill>
                <a:ea typeface="PMingLiU" pitchFamily="18" charset="-120"/>
              </a:rPr>
              <a:t> </a:t>
            </a:r>
            <a:r>
              <a:rPr kumimoji="1" lang="zh-CN" altLang="en-US" sz="2400">
                <a:solidFill>
                  <a:schemeClr val="tx1"/>
                </a:solidFill>
                <a:ea typeface="PMingLiU" pitchFamily="18" charset="-120"/>
              </a:rPr>
              <a:t>芯片失效比例</a:t>
            </a:r>
            <a:endParaRPr kumimoji="1" lang="en-US" altLang="zh-TW" sz="2400">
              <a:solidFill>
                <a:schemeClr val="tx1"/>
              </a:solidFill>
              <a:ea typeface="PMingLiU" pitchFamily="18" charset="-120"/>
            </a:endParaRPr>
          </a:p>
        </p:txBody>
      </p:sp>
      <p:sp>
        <p:nvSpPr>
          <p:cNvPr id="8" name="AutoShape 4">
            <a:extLst>
              <a:ext uri="{FF2B5EF4-FFF2-40B4-BE49-F238E27FC236}">
                <a16:creationId xmlns:a16="http://schemas.microsoft.com/office/drawing/2014/main" id="{949DCA39-8061-44CB-B9C2-8CDF3F1A8037}"/>
              </a:ext>
            </a:extLst>
          </p:cNvPr>
          <p:cNvSpPr>
            <a:spLocks noChangeArrowheads="1"/>
          </p:cNvSpPr>
          <p:nvPr/>
        </p:nvSpPr>
        <p:spPr bwMode="auto">
          <a:xfrm>
            <a:off x="831850" y="4029075"/>
            <a:ext cx="1143000" cy="152400"/>
          </a:xfrm>
          <a:prstGeom prst="rightArrow">
            <a:avLst>
              <a:gd name="adj1" fmla="val 50000"/>
              <a:gd name="adj2" fmla="val 188611"/>
            </a:avLst>
          </a:prstGeom>
          <a:solidFill>
            <a:schemeClr val="bg1"/>
          </a:solidFill>
          <a:ln w="12700">
            <a:solidFill>
              <a:schemeClr val="tx1"/>
            </a:solidFill>
            <a:miter lim="800000"/>
          </a:ln>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3600">
              <a:solidFill>
                <a:schemeClr val="tx1"/>
              </a:solidFill>
              <a:ea typeface="PMingLiU" pitchFamily="18" charset="-120"/>
            </a:endParaRPr>
          </a:p>
        </p:txBody>
      </p:sp>
      <p:sp>
        <p:nvSpPr>
          <p:cNvPr id="10" name="Rectangle 5">
            <a:extLst>
              <a:ext uri="{FF2B5EF4-FFF2-40B4-BE49-F238E27FC236}">
                <a16:creationId xmlns:a16="http://schemas.microsoft.com/office/drawing/2014/main" id="{C27583DD-E67F-4C2C-B349-B897C21AF287}"/>
              </a:ext>
            </a:extLst>
          </p:cNvPr>
          <p:cNvSpPr>
            <a:spLocks noChangeArrowheads="1"/>
          </p:cNvSpPr>
          <p:nvPr/>
        </p:nvSpPr>
        <p:spPr bwMode="auto">
          <a:xfrm>
            <a:off x="2279650" y="3952875"/>
            <a:ext cx="2362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2880" indent="-18288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0000"/>
              </a:lnSpc>
              <a:spcBef>
                <a:spcPct val="50000"/>
              </a:spcBef>
              <a:buClrTx/>
              <a:buSzTx/>
              <a:buFontTx/>
              <a:buNone/>
            </a:pPr>
            <a:r>
              <a:rPr kumimoji="1" lang="en-US" altLang="zh-TW" sz="2400">
                <a:solidFill>
                  <a:schemeClr val="tx1"/>
                </a:solidFill>
                <a:ea typeface="PMingLiU" pitchFamily="18" charset="-120"/>
              </a:rPr>
              <a:t>P</a:t>
            </a:r>
            <a:r>
              <a:rPr kumimoji="1" lang="en-US" altLang="zh-TW" sz="2400" baseline="-25000">
                <a:solidFill>
                  <a:schemeClr val="tx1"/>
                </a:solidFill>
                <a:ea typeface="PMingLiU" pitchFamily="18" charset="-120"/>
              </a:rPr>
              <a:t>f </a:t>
            </a:r>
            <a:r>
              <a:rPr kumimoji="1" lang="en-US" altLang="zh-TW" sz="2400">
                <a:solidFill>
                  <a:schemeClr val="tx1"/>
                </a:solidFill>
                <a:ea typeface="PMingLiU" pitchFamily="18" charset="-120"/>
              </a:rPr>
              <a:t>= 1- (1- p) </a:t>
            </a:r>
            <a:r>
              <a:rPr kumimoji="1" lang="en-US" altLang="zh-TW" sz="2400" baseline="30000">
                <a:solidFill>
                  <a:schemeClr val="tx1"/>
                </a:solidFill>
                <a:ea typeface="PMingLiU" pitchFamily="18" charset="-120"/>
              </a:rPr>
              <a:t>N</a:t>
            </a:r>
          </a:p>
        </p:txBody>
      </p:sp>
      <p:sp>
        <p:nvSpPr>
          <p:cNvPr id="11" name="Rectangle 6">
            <a:extLst>
              <a:ext uri="{FF2B5EF4-FFF2-40B4-BE49-F238E27FC236}">
                <a16:creationId xmlns:a16="http://schemas.microsoft.com/office/drawing/2014/main" id="{D8C12CB4-57FC-416E-930E-32E4883D4DB6}"/>
              </a:ext>
            </a:extLst>
          </p:cNvPr>
          <p:cNvSpPr>
            <a:spLocks noChangeArrowheads="1"/>
          </p:cNvSpPr>
          <p:nvPr/>
        </p:nvSpPr>
        <p:spPr bwMode="auto">
          <a:xfrm>
            <a:off x="908050" y="4638675"/>
            <a:ext cx="4800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2880" indent="-18288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0000"/>
              </a:lnSpc>
              <a:spcBef>
                <a:spcPct val="50000"/>
              </a:spcBef>
              <a:buClrTx/>
              <a:buSzTx/>
              <a:buFontTx/>
              <a:buNone/>
            </a:pPr>
            <a:r>
              <a:rPr kumimoji="1" lang="zh-CN" altLang="en-US" sz="2400">
                <a:solidFill>
                  <a:schemeClr val="tx1"/>
                </a:solidFill>
                <a:ea typeface="PMingLiU" pitchFamily="18" charset="-120"/>
              </a:rPr>
              <a:t>设       </a:t>
            </a:r>
            <a:r>
              <a:rPr kumimoji="1" lang="en-US" altLang="zh-TW" sz="2400">
                <a:solidFill>
                  <a:schemeClr val="tx1"/>
                </a:solidFill>
                <a:ea typeface="PMingLiU" pitchFamily="18" charset="-120"/>
              </a:rPr>
              <a:t> p = 10</a:t>
            </a:r>
            <a:r>
              <a:rPr kumimoji="1" lang="en-US" altLang="zh-TW" sz="2400" baseline="30000">
                <a:solidFill>
                  <a:schemeClr val="tx1"/>
                </a:solidFill>
                <a:ea typeface="PMingLiU" pitchFamily="18" charset="-120"/>
              </a:rPr>
              <a:t>-6</a:t>
            </a:r>
          </a:p>
          <a:p>
            <a:pPr>
              <a:lnSpc>
                <a:spcPct val="80000"/>
              </a:lnSpc>
              <a:spcBef>
                <a:spcPct val="50000"/>
              </a:spcBef>
              <a:buClrTx/>
              <a:buSzTx/>
              <a:buFontTx/>
              <a:buNone/>
            </a:pPr>
            <a:r>
              <a:rPr kumimoji="1" lang="en-US" altLang="zh-TW" sz="2400">
                <a:solidFill>
                  <a:schemeClr val="tx1"/>
                </a:solidFill>
                <a:ea typeface="PMingLiU" pitchFamily="18" charset="-120"/>
              </a:rPr>
              <a:t>            N = 10</a:t>
            </a:r>
            <a:r>
              <a:rPr kumimoji="1" lang="en-US" altLang="zh-TW" sz="2400" baseline="30000">
                <a:solidFill>
                  <a:schemeClr val="tx1"/>
                </a:solidFill>
                <a:ea typeface="PMingLiU" pitchFamily="18" charset="-120"/>
              </a:rPr>
              <a:t>6</a:t>
            </a:r>
            <a:r>
              <a:rPr kumimoji="1" lang="en-US" altLang="zh-TW" sz="2400">
                <a:solidFill>
                  <a:schemeClr val="tx1"/>
                </a:solidFill>
                <a:ea typeface="PMingLiU" pitchFamily="18" charset="-120"/>
              </a:rPr>
              <a:t> </a:t>
            </a:r>
            <a:r>
              <a:rPr kumimoji="1" lang="en-US" altLang="zh-TW" sz="2400" baseline="30000">
                <a:solidFill>
                  <a:schemeClr val="tx1"/>
                </a:solidFill>
                <a:ea typeface="PMingLiU" pitchFamily="18" charset="-120"/>
              </a:rPr>
              <a:t>     </a:t>
            </a:r>
          </a:p>
        </p:txBody>
      </p:sp>
      <p:sp>
        <p:nvSpPr>
          <p:cNvPr id="12" name="AutoShape 7">
            <a:extLst>
              <a:ext uri="{FF2B5EF4-FFF2-40B4-BE49-F238E27FC236}">
                <a16:creationId xmlns:a16="http://schemas.microsoft.com/office/drawing/2014/main" id="{D0BD515C-CE24-468D-A349-51DBD074DFF2}"/>
              </a:ext>
            </a:extLst>
          </p:cNvPr>
          <p:cNvSpPr>
            <a:spLocks noChangeArrowheads="1"/>
          </p:cNvSpPr>
          <p:nvPr/>
        </p:nvSpPr>
        <p:spPr bwMode="auto">
          <a:xfrm>
            <a:off x="893763" y="5781675"/>
            <a:ext cx="1143000" cy="152400"/>
          </a:xfrm>
          <a:prstGeom prst="rightArrow">
            <a:avLst>
              <a:gd name="adj1" fmla="val 50000"/>
              <a:gd name="adj2" fmla="val 188611"/>
            </a:avLst>
          </a:prstGeom>
          <a:solidFill>
            <a:schemeClr val="bg1"/>
          </a:solidFill>
          <a:ln w="12700">
            <a:solidFill>
              <a:schemeClr val="tx1"/>
            </a:solidFill>
            <a:miter lim="800000"/>
          </a:ln>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en-US" sz="3600">
              <a:solidFill>
                <a:schemeClr val="tx1"/>
              </a:solidFill>
              <a:ea typeface="PMingLiU" pitchFamily="18" charset="-120"/>
            </a:endParaRPr>
          </a:p>
        </p:txBody>
      </p:sp>
      <p:sp>
        <p:nvSpPr>
          <p:cNvPr id="13" name="Rectangle 8">
            <a:extLst>
              <a:ext uri="{FF2B5EF4-FFF2-40B4-BE49-F238E27FC236}">
                <a16:creationId xmlns:a16="http://schemas.microsoft.com/office/drawing/2014/main" id="{916206D6-3D63-483B-BECF-36701F02C5B7}"/>
              </a:ext>
            </a:extLst>
          </p:cNvPr>
          <p:cNvSpPr>
            <a:spLocks noChangeArrowheads="1"/>
          </p:cNvSpPr>
          <p:nvPr/>
        </p:nvSpPr>
        <p:spPr bwMode="auto">
          <a:xfrm>
            <a:off x="2279650" y="5730875"/>
            <a:ext cx="2362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82880" indent="-182880">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0000"/>
              </a:lnSpc>
              <a:spcBef>
                <a:spcPct val="50000"/>
              </a:spcBef>
              <a:buClrTx/>
              <a:buSzTx/>
              <a:buFontTx/>
              <a:buNone/>
            </a:pPr>
            <a:r>
              <a:rPr kumimoji="1" lang="en-US" altLang="zh-TW" sz="2400">
                <a:solidFill>
                  <a:schemeClr val="tx1"/>
                </a:solidFill>
                <a:ea typeface="PMingLiU" pitchFamily="18" charset="-120"/>
              </a:rPr>
              <a:t>P</a:t>
            </a:r>
            <a:r>
              <a:rPr kumimoji="1" lang="en-US" altLang="zh-TW" sz="2400" baseline="-25000">
                <a:solidFill>
                  <a:schemeClr val="tx1"/>
                </a:solidFill>
                <a:ea typeface="PMingLiU" pitchFamily="18" charset="-120"/>
              </a:rPr>
              <a:t>f </a:t>
            </a:r>
            <a:r>
              <a:rPr kumimoji="1" lang="en-US" altLang="zh-TW" sz="2400">
                <a:solidFill>
                  <a:schemeClr val="tx1"/>
                </a:solidFill>
                <a:ea typeface="PMingLiU" pitchFamily="18" charset="-120"/>
              </a:rPr>
              <a:t>= 63.2%</a:t>
            </a:r>
          </a:p>
        </p:txBody>
      </p:sp>
      <p:sp>
        <p:nvSpPr>
          <p:cNvPr id="14" name="Rectangle 4">
            <a:extLst>
              <a:ext uri="{FF2B5EF4-FFF2-40B4-BE49-F238E27FC236}">
                <a16:creationId xmlns:a16="http://schemas.microsoft.com/office/drawing/2014/main" id="{0CF2356A-A93C-4971-AC82-3F3914F13232}"/>
              </a:ext>
            </a:extLst>
          </p:cNvPr>
          <p:cNvSpPr>
            <a:spLocks noChangeArrowheads="1"/>
          </p:cNvSpPr>
          <p:nvPr/>
        </p:nvSpPr>
        <p:spPr bwMode="auto">
          <a:xfrm>
            <a:off x="4802188" y="2414588"/>
            <a:ext cx="2794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Defects detected in</a:t>
            </a:r>
          </a:p>
        </p:txBody>
      </p:sp>
      <p:sp>
        <p:nvSpPr>
          <p:cNvPr id="15" name="Rectangle 5">
            <a:extLst>
              <a:ext uri="{FF2B5EF4-FFF2-40B4-BE49-F238E27FC236}">
                <a16:creationId xmlns:a16="http://schemas.microsoft.com/office/drawing/2014/main" id="{00E7577B-6FB4-4F24-9E7A-A3B8608A0F52}"/>
              </a:ext>
            </a:extLst>
          </p:cNvPr>
          <p:cNvSpPr>
            <a:spLocks noChangeArrowheads="1"/>
          </p:cNvSpPr>
          <p:nvPr/>
        </p:nvSpPr>
        <p:spPr bwMode="auto">
          <a:xfrm>
            <a:off x="7596188" y="2414588"/>
            <a:ext cx="13938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Cost</a:t>
            </a:r>
          </a:p>
        </p:txBody>
      </p:sp>
      <p:sp>
        <p:nvSpPr>
          <p:cNvPr id="16" name="Rectangle 6">
            <a:extLst>
              <a:ext uri="{FF2B5EF4-FFF2-40B4-BE49-F238E27FC236}">
                <a16:creationId xmlns:a16="http://schemas.microsoft.com/office/drawing/2014/main" id="{ACED27A1-8D7A-471F-8C88-D06ECD10E4E9}"/>
              </a:ext>
            </a:extLst>
          </p:cNvPr>
          <p:cNvSpPr>
            <a:spLocks noChangeArrowheads="1"/>
          </p:cNvSpPr>
          <p:nvPr/>
        </p:nvSpPr>
        <p:spPr bwMode="auto">
          <a:xfrm>
            <a:off x="4802188" y="2705100"/>
            <a:ext cx="2794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Wafer</a:t>
            </a:r>
          </a:p>
        </p:txBody>
      </p:sp>
      <p:sp>
        <p:nvSpPr>
          <p:cNvPr id="17" name="Rectangle 7">
            <a:extLst>
              <a:ext uri="{FF2B5EF4-FFF2-40B4-BE49-F238E27FC236}">
                <a16:creationId xmlns:a16="http://schemas.microsoft.com/office/drawing/2014/main" id="{4622780F-7E47-46B7-A444-BFDFA0436DE0}"/>
              </a:ext>
            </a:extLst>
          </p:cNvPr>
          <p:cNvSpPr>
            <a:spLocks noChangeArrowheads="1"/>
          </p:cNvSpPr>
          <p:nvPr/>
        </p:nvSpPr>
        <p:spPr bwMode="auto">
          <a:xfrm>
            <a:off x="7596188" y="2705100"/>
            <a:ext cx="13938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0.01 – 0.1</a:t>
            </a:r>
          </a:p>
        </p:txBody>
      </p:sp>
      <p:sp>
        <p:nvSpPr>
          <p:cNvPr id="18" name="Rectangle 8">
            <a:extLst>
              <a:ext uri="{FF2B5EF4-FFF2-40B4-BE49-F238E27FC236}">
                <a16:creationId xmlns:a16="http://schemas.microsoft.com/office/drawing/2014/main" id="{C5280DCA-A926-4A33-A655-8DE3F6DAE62D}"/>
              </a:ext>
            </a:extLst>
          </p:cNvPr>
          <p:cNvSpPr>
            <a:spLocks noChangeArrowheads="1"/>
          </p:cNvSpPr>
          <p:nvPr/>
        </p:nvSpPr>
        <p:spPr bwMode="auto">
          <a:xfrm>
            <a:off x="4802188" y="2995613"/>
            <a:ext cx="2794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Packaged chip</a:t>
            </a:r>
          </a:p>
        </p:txBody>
      </p:sp>
      <p:sp>
        <p:nvSpPr>
          <p:cNvPr id="19" name="Rectangle 9">
            <a:extLst>
              <a:ext uri="{FF2B5EF4-FFF2-40B4-BE49-F238E27FC236}">
                <a16:creationId xmlns:a16="http://schemas.microsoft.com/office/drawing/2014/main" id="{847B2BDB-3A68-4A56-B563-4109F033A66B}"/>
              </a:ext>
            </a:extLst>
          </p:cNvPr>
          <p:cNvSpPr>
            <a:spLocks noChangeArrowheads="1"/>
          </p:cNvSpPr>
          <p:nvPr/>
        </p:nvSpPr>
        <p:spPr bwMode="auto">
          <a:xfrm>
            <a:off x="7596188" y="2995613"/>
            <a:ext cx="13938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0.1 – 1</a:t>
            </a:r>
          </a:p>
        </p:txBody>
      </p:sp>
      <p:sp>
        <p:nvSpPr>
          <p:cNvPr id="20" name="Rectangle 10">
            <a:extLst>
              <a:ext uri="{FF2B5EF4-FFF2-40B4-BE49-F238E27FC236}">
                <a16:creationId xmlns:a16="http://schemas.microsoft.com/office/drawing/2014/main" id="{25180CE8-85DC-4996-AA0E-568A7944A348}"/>
              </a:ext>
            </a:extLst>
          </p:cNvPr>
          <p:cNvSpPr>
            <a:spLocks noChangeArrowheads="1"/>
          </p:cNvSpPr>
          <p:nvPr/>
        </p:nvSpPr>
        <p:spPr bwMode="auto">
          <a:xfrm>
            <a:off x="4802188" y="3286125"/>
            <a:ext cx="2794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Board</a:t>
            </a:r>
          </a:p>
        </p:txBody>
      </p:sp>
      <p:sp>
        <p:nvSpPr>
          <p:cNvPr id="21" name="Rectangle 11">
            <a:extLst>
              <a:ext uri="{FF2B5EF4-FFF2-40B4-BE49-F238E27FC236}">
                <a16:creationId xmlns:a16="http://schemas.microsoft.com/office/drawing/2014/main" id="{A88D1485-BEC5-4A74-8A82-53B1EB8860FB}"/>
              </a:ext>
            </a:extLst>
          </p:cNvPr>
          <p:cNvSpPr>
            <a:spLocks noChangeArrowheads="1"/>
          </p:cNvSpPr>
          <p:nvPr/>
        </p:nvSpPr>
        <p:spPr bwMode="auto">
          <a:xfrm>
            <a:off x="7596188" y="3286125"/>
            <a:ext cx="13938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1 – 10</a:t>
            </a:r>
          </a:p>
        </p:txBody>
      </p:sp>
      <p:sp>
        <p:nvSpPr>
          <p:cNvPr id="22" name="Rectangle 12">
            <a:extLst>
              <a:ext uri="{FF2B5EF4-FFF2-40B4-BE49-F238E27FC236}">
                <a16:creationId xmlns:a16="http://schemas.microsoft.com/office/drawing/2014/main" id="{FBD41796-0BD9-4FEB-8D9C-C68FB3023FDA}"/>
              </a:ext>
            </a:extLst>
          </p:cNvPr>
          <p:cNvSpPr>
            <a:spLocks noChangeArrowheads="1"/>
          </p:cNvSpPr>
          <p:nvPr/>
        </p:nvSpPr>
        <p:spPr bwMode="auto">
          <a:xfrm>
            <a:off x="4802188" y="3575050"/>
            <a:ext cx="27940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System</a:t>
            </a:r>
          </a:p>
        </p:txBody>
      </p:sp>
      <p:sp>
        <p:nvSpPr>
          <p:cNvPr id="23" name="Rectangle 13">
            <a:extLst>
              <a:ext uri="{FF2B5EF4-FFF2-40B4-BE49-F238E27FC236}">
                <a16:creationId xmlns:a16="http://schemas.microsoft.com/office/drawing/2014/main" id="{EFE4466F-A062-4F9C-BE07-214D08DF7628}"/>
              </a:ext>
            </a:extLst>
          </p:cNvPr>
          <p:cNvSpPr>
            <a:spLocks noChangeArrowheads="1"/>
          </p:cNvSpPr>
          <p:nvPr/>
        </p:nvSpPr>
        <p:spPr bwMode="auto">
          <a:xfrm>
            <a:off x="7596188" y="3575050"/>
            <a:ext cx="13938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10 – 100</a:t>
            </a:r>
          </a:p>
        </p:txBody>
      </p:sp>
      <p:sp>
        <p:nvSpPr>
          <p:cNvPr id="24" name="Rectangle 14">
            <a:extLst>
              <a:ext uri="{FF2B5EF4-FFF2-40B4-BE49-F238E27FC236}">
                <a16:creationId xmlns:a16="http://schemas.microsoft.com/office/drawing/2014/main" id="{A8D4CBD6-F5EB-40B4-8366-425C44705AEE}"/>
              </a:ext>
            </a:extLst>
          </p:cNvPr>
          <p:cNvSpPr>
            <a:spLocks noChangeArrowheads="1"/>
          </p:cNvSpPr>
          <p:nvPr/>
        </p:nvSpPr>
        <p:spPr bwMode="auto">
          <a:xfrm>
            <a:off x="4802188" y="3865563"/>
            <a:ext cx="27940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Field</a:t>
            </a:r>
          </a:p>
        </p:txBody>
      </p:sp>
      <p:sp>
        <p:nvSpPr>
          <p:cNvPr id="25" name="Rectangle 15">
            <a:extLst>
              <a:ext uri="{FF2B5EF4-FFF2-40B4-BE49-F238E27FC236}">
                <a16:creationId xmlns:a16="http://schemas.microsoft.com/office/drawing/2014/main" id="{8494E028-8C2C-4F26-B53A-36FF4FBF5185}"/>
              </a:ext>
            </a:extLst>
          </p:cNvPr>
          <p:cNvSpPr>
            <a:spLocks noChangeArrowheads="1"/>
          </p:cNvSpPr>
          <p:nvPr/>
        </p:nvSpPr>
        <p:spPr bwMode="auto">
          <a:xfrm>
            <a:off x="7596188" y="3865563"/>
            <a:ext cx="13938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000">
                <a:solidFill>
                  <a:schemeClr val="tx2"/>
                </a:solidFill>
                <a:ea typeface="PMingLiU" pitchFamily="18" charset="-120"/>
              </a:rPr>
              <a:t>100 – 1000</a:t>
            </a:r>
          </a:p>
        </p:txBody>
      </p:sp>
      <p:sp>
        <p:nvSpPr>
          <p:cNvPr id="26" name="Line 16">
            <a:extLst>
              <a:ext uri="{FF2B5EF4-FFF2-40B4-BE49-F238E27FC236}">
                <a16:creationId xmlns:a16="http://schemas.microsoft.com/office/drawing/2014/main" id="{A3FA9D12-B63E-4CEB-B0D6-3CFFBECAD7C1}"/>
              </a:ext>
            </a:extLst>
          </p:cNvPr>
          <p:cNvSpPr>
            <a:spLocks noChangeShapeType="1"/>
          </p:cNvSpPr>
          <p:nvPr/>
        </p:nvSpPr>
        <p:spPr bwMode="auto">
          <a:xfrm>
            <a:off x="4802188" y="2705100"/>
            <a:ext cx="4187825" cy="0"/>
          </a:xfrm>
          <a:prstGeom prst="line">
            <a:avLst/>
          </a:prstGeom>
          <a:noFill/>
          <a:ln w="1905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7">
            <a:extLst>
              <a:ext uri="{FF2B5EF4-FFF2-40B4-BE49-F238E27FC236}">
                <a16:creationId xmlns:a16="http://schemas.microsoft.com/office/drawing/2014/main" id="{A77ED34E-93AC-4B15-BCE9-9888DE13CB9B}"/>
              </a:ext>
            </a:extLst>
          </p:cNvPr>
          <p:cNvSpPr>
            <a:spLocks noChangeShapeType="1"/>
          </p:cNvSpPr>
          <p:nvPr/>
        </p:nvSpPr>
        <p:spPr bwMode="auto">
          <a:xfrm>
            <a:off x="7596188" y="2414588"/>
            <a:ext cx="0" cy="1741487"/>
          </a:xfrm>
          <a:prstGeom prst="line">
            <a:avLst/>
          </a:prstGeom>
          <a:noFill/>
          <a:ln w="1905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19">
            <a:extLst>
              <a:ext uri="{FF2B5EF4-FFF2-40B4-BE49-F238E27FC236}">
                <a16:creationId xmlns:a16="http://schemas.microsoft.com/office/drawing/2014/main" id="{D8505B64-C4B3-44CF-918C-63E1F4FBAA90}"/>
              </a:ext>
            </a:extLst>
          </p:cNvPr>
          <p:cNvSpPr>
            <a:spLocks noChangeArrowheads="1"/>
          </p:cNvSpPr>
          <p:nvPr/>
        </p:nvSpPr>
        <p:spPr bwMode="auto">
          <a:xfrm>
            <a:off x="5527675" y="4559300"/>
            <a:ext cx="3040063" cy="723900"/>
          </a:xfrm>
          <a:prstGeom prst="rect">
            <a:avLst/>
          </a:prstGeom>
          <a:solidFill>
            <a:srgbClr val="99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TW" sz="2400">
                <a:solidFill>
                  <a:schemeClr val="bg1"/>
                </a:solidFill>
                <a:ea typeface="PMingLiU" pitchFamily="18" charset="-120"/>
              </a:rPr>
              <a:t>IC </a:t>
            </a:r>
            <a:r>
              <a:rPr lang="zh-CN" altLang="en-US" sz="2400">
                <a:solidFill>
                  <a:schemeClr val="bg1"/>
                </a:solidFill>
                <a:ea typeface="PMingLiU" pitchFamily="18" charset="-120"/>
              </a:rPr>
              <a:t>测试代价迅速上升</a:t>
            </a:r>
            <a:endParaRPr lang="en-US" altLang="zh-TW" sz="2400">
              <a:solidFill>
                <a:schemeClr val="bg1"/>
              </a:solidFill>
              <a:ea typeface="PMingLiU" pitchFamily="18" charset="-120"/>
            </a:endParaRPr>
          </a:p>
        </p:txBody>
      </p:sp>
    </p:spTree>
    <p:extLst>
      <p:ext uri="{BB962C8B-B14F-4D97-AF65-F5344CB8AC3E}">
        <p14:creationId xmlns:p14="http://schemas.microsoft.com/office/powerpoint/2010/main" val="1170083916"/>
      </p:ext>
    </p:extLst>
  </p:cSld>
  <p:clrMapOvr>
    <a:masterClrMapping/>
  </p:clrMapOvr>
  <p:transition spd="slow">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10">
            <a:extLst>
              <a:ext uri="{FF2B5EF4-FFF2-40B4-BE49-F238E27FC236}">
                <a16:creationId xmlns:a16="http://schemas.microsoft.com/office/drawing/2014/main" id="{9A679C3C-0F28-462F-B85E-4AE6C7DB922D}"/>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8" name="AutoShape 2">
            <a:extLst>
              <a:ext uri="{FF2B5EF4-FFF2-40B4-BE49-F238E27FC236}">
                <a16:creationId xmlns:a16="http://schemas.microsoft.com/office/drawing/2014/main" id="{1F168CAD-5824-4BCA-925F-68C4C50E7620}"/>
              </a:ext>
            </a:extLst>
          </p:cNvPr>
          <p:cNvSpPr txBox="1">
            <a:spLocks noChangeArrowheads="1"/>
          </p:cNvSpPr>
          <p:nvPr/>
        </p:nvSpPr>
        <p:spPr>
          <a:xfrm>
            <a:off x="425450" y="968375"/>
            <a:ext cx="7315200"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7030A0"/>
                </a:solidFill>
              </a:rPr>
              <a:t>数字集成电路测试系统结构</a:t>
            </a:r>
            <a:endParaRPr lang="en-US" altLang="zh-CN" sz="3600" b="1" dirty="0">
              <a:solidFill>
                <a:srgbClr val="7030A0"/>
              </a:solidFill>
            </a:endParaRPr>
          </a:p>
        </p:txBody>
      </p:sp>
      <p:sp>
        <p:nvSpPr>
          <p:cNvPr id="9" name="Text Box 10">
            <a:extLst>
              <a:ext uri="{FF2B5EF4-FFF2-40B4-BE49-F238E27FC236}">
                <a16:creationId xmlns:a16="http://schemas.microsoft.com/office/drawing/2014/main" id="{19E18396-FA19-4E5E-8472-46FA48EBA14C}"/>
              </a:ext>
            </a:extLst>
          </p:cNvPr>
          <p:cNvSpPr txBox="1">
            <a:spLocks noChangeArrowheads="1"/>
          </p:cNvSpPr>
          <p:nvPr/>
        </p:nvSpPr>
        <p:spPr bwMode="auto">
          <a:xfrm>
            <a:off x="359092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10" name="文本框 9">
            <a:extLst>
              <a:ext uri="{FF2B5EF4-FFF2-40B4-BE49-F238E27FC236}">
                <a16:creationId xmlns:a16="http://schemas.microsoft.com/office/drawing/2014/main" id="{F7874373-B76F-454B-A45C-CD7DC31132BF}"/>
              </a:ext>
            </a:extLst>
          </p:cNvPr>
          <p:cNvSpPr txBox="1"/>
          <p:nvPr/>
        </p:nvSpPr>
        <p:spPr>
          <a:xfrm>
            <a:off x="1269485" y="1990725"/>
            <a:ext cx="2646878" cy="4587875"/>
          </a:xfrm>
          <a:prstGeom prst="rect">
            <a:avLst/>
          </a:prstGeom>
          <a:solidFill>
            <a:schemeClr val="accent5">
              <a:lumMod val="50000"/>
            </a:schemeClr>
          </a:solidFill>
        </p:spPr>
        <p:txBody>
          <a:bodyPr vert="eaVert">
            <a:spAutoFit/>
          </a:bodyPr>
          <a:lstStyle/>
          <a:p>
            <a:pPr algn="ctr">
              <a:defRPr/>
            </a:pPr>
            <a:endParaRPr lang="en-US" altLang="zh-CN" sz="3200" dirty="0"/>
          </a:p>
          <a:p>
            <a:pPr algn="ctr">
              <a:defRPr/>
            </a:pPr>
            <a:endParaRPr lang="en-US" altLang="zh-CN" sz="3200" dirty="0"/>
          </a:p>
          <a:p>
            <a:pPr algn="ctr">
              <a:defRPr/>
            </a:pPr>
            <a:endParaRPr lang="en-US" altLang="zh-CN" sz="3200" dirty="0"/>
          </a:p>
          <a:p>
            <a:pPr algn="ctr">
              <a:defRPr/>
            </a:pPr>
            <a:endParaRPr lang="en-US" altLang="zh-CN" sz="3200" dirty="0"/>
          </a:p>
          <a:p>
            <a:pPr algn="ctr">
              <a:defRPr/>
            </a:pPr>
            <a:r>
              <a:rPr lang="zh-CN" altLang="en-US" sz="3200" b="1" dirty="0">
                <a:solidFill>
                  <a:schemeClr val="bg1"/>
                </a:solidFill>
              </a:rPr>
              <a:t>集成电路测试仪</a:t>
            </a:r>
          </a:p>
        </p:txBody>
      </p:sp>
      <p:sp>
        <p:nvSpPr>
          <p:cNvPr id="11" name="文本框 2">
            <a:extLst>
              <a:ext uri="{FF2B5EF4-FFF2-40B4-BE49-F238E27FC236}">
                <a16:creationId xmlns:a16="http://schemas.microsoft.com/office/drawing/2014/main" id="{0D654654-5F6F-4601-8D4C-B83F26C45A53}"/>
              </a:ext>
            </a:extLst>
          </p:cNvPr>
          <p:cNvSpPr txBox="1">
            <a:spLocks noChangeArrowheads="1"/>
          </p:cNvSpPr>
          <p:nvPr/>
        </p:nvSpPr>
        <p:spPr bwMode="auto">
          <a:xfrm>
            <a:off x="6638925" y="2530475"/>
            <a:ext cx="2325688" cy="3170238"/>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DUT</a:t>
            </a: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zh-CN" altLang="en-US" sz="2000">
              <a:solidFill>
                <a:schemeClr val="tx1"/>
              </a:solidFill>
              <a:ea typeface="SimSun" panose="02010600030101010101" pitchFamily="2" charset="-122"/>
            </a:endParaRPr>
          </a:p>
        </p:txBody>
      </p:sp>
      <p:sp>
        <p:nvSpPr>
          <p:cNvPr id="12" name="右箭头 3">
            <a:extLst>
              <a:ext uri="{FF2B5EF4-FFF2-40B4-BE49-F238E27FC236}">
                <a16:creationId xmlns:a16="http://schemas.microsoft.com/office/drawing/2014/main" id="{32256ABA-B2CE-4D09-90BB-B03DE936708A}"/>
              </a:ext>
            </a:extLst>
          </p:cNvPr>
          <p:cNvSpPr>
            <a:spLocks noChangeArrowheads="1"/>
          </p:cNvSpPr>
          <p:nvPr/>
        </p:nvSpPr>
        <p:spPr bwMode="auto">
          <a:xfrm>
            <a:off x="3929063" y="2530475"/>
            <a:ext cx="2709862" cy="898525"/>
          </a:xfrm>
          <a:prstGeom prst="rightArrow">
            <a:avLst>
              <a:gd name="adj1" fmla="val 50000"/>
              <a:gd name="adj2" fmla="val 49972"/>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SimSun" panose="02010600030101010101" pitchFamily="2" charset="-122"/>
            </a:endParaRPr>
          </a:p>
        </p:txBody>
      </p:sp>
      <p:sp>
        <p:nvSpPr>
          <p:cNvPr id="13" name="文本框 4">
            <a:extLst>
              <a:ext uri="{FF2B5EF4-FFF2-40B4-BE49-F238E27FC236}">
                <a16:creationId xmlns:a16="http://schemas.microsoft.com/office/drawing/2014/main" id="{A176197C-ED86-47E2-98B8-C331728F82AB}"/>
              </a:ext>
            </a:extLst>
          </p:cNvPr>
          <p:cNvSpPr txBox="1">
            <a:spLocks noChangeArrowheads="1"/>
          </p:cNvSpPr>
          <p:nvPr/>
        </p:nvSpPr>
        <p:spPr bwMode="auto">
          <a:xfrm>
            <a:off x="4616450" y="2781300"/>
            <a:ext cx="123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电源</a:t>
            </a:r>
          </a:p>
        </p:txBody>
      </p:sp>
      <p:sp>
        <p:nvSpPr>
          <p:cNvPr id="14" name="左右箭头 5">
            <a:extLst>
              <a:ext uri="{FF2B5EF4-FFF2-40B4-BE49-F238E27FC236}">
                <a16:creationId xmlns:a16="http://schemas.microsoft.com/office/drawing/2014/main" id="{BE5364F4-987D-4C0E-BD5C-EC9542576599}"/>
              </a:ext>
            </a:extLst>
          </p:cNvPr>
          <p:cNvSpPr/>
          <p:nvPr/>
        </p:nvSpPr>
        <p:spPr bwMode="auto">
          <a:xfrm>
            <a:off x="3916363" y="3890963"/>
            <a:ext cx="2736850" cy="1189037"/>
          </a:xfrm>
          <a:prstGeom prst="leftRightArrow">
            <a:avLst/>
          </a:prstGeom>
          <a:solidFill>
            <a:schemeClr val="accent3">
              <a:lumMod val="50000"/>
            </a:schemeClr>
          </a:solidFill>
          <a:ln w="9525" cap="flat" cmpd="sng" algn="ctr">
            <a:noFill/>
            <a:prstDash val="solid"/>
            <a:round/>
            <a:headEnd type="none" w="med" len="med"/>
            <a:tailEnd type="none" w="med" len="med"/>
          </a:ln>
          <a:effectLst/>
        </p:spPr>
        <p:txBody>
          <a:bodyPr anchor="b"/>
          <a:lstStyle/>
          <a:p>
            <a:pPr eaLnBrk="1" hangingPunct="1">
              <a:defRPr/>
            </a:pPr>
            <a:endParaRPr lang="zh-CN" altLang="en-US" sz="1800" b="0">
              <a:solidFill>
                <a:schemeClr val="bg1"/>
              </a:solidFill>
              <a:ea typeface="宋体" pitchFamily="2" charset="-122"/>
            </a:endParaRPr>
          </a:p>
        </p:txBody>
      </p:sp>
      <p:sp>
        <p:nvSpPr>
          <p:cNvPr id="15" name="文本框 10">
            <a:extLst>
              <a:ext uri="{FF2B5EF4-FFF2-40B4-BE49-F238E27FC236}">
                <a16:creationId xmlns:a16="http://schemas.microsoft.com/office/drawing/2014/main" id="{142B11E8-0012-4943-886F-8292E52FFF28}"/>
              </a:ext>
            </a:extLst>
          </p:cNvPr>
          <p:cNvSpPr txBox="1">
            <a:spLocks noChangeArrowheads="1"/>
          </p:cNvSpPr>
          <p:nvPr/>
        </p:nvSpPr>
        <p:spPr bwMode="auto">
          <a:xfrm>
            <a:off x="4529138" y="4284663"/>
            <a:ext cx="1677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bg1"/>
                </a:solidFill>
                <a:ea typeface="SimSun" panose="02010600030101010101" pitchFamily="2" charset="-122"/>
              </a:rPr>
              <a:t>通道</a:t>
            </a:r>
            <a:r>
              <a:rPr lang="en-US" altLang="zh-CN" sz="2000" dirty="0">
                <a:solidFill>
                  <a:schemeClr val="bg1"/>
                </a:solidFill>
                <a:ea typeface="SimSun" panose="02010600030101010101" pitchFamily="2" charset="-122"/>
              </a:rPr>
              <a:t>----I/O</a:t>
            </a:r>
            <a:endParaRPr lang="zh-CN" altLang="en-US" sz="2000" dirty="0">
              <a:solidFill>
                <a:schemeClr val="bg1"/>
              </a:solidFill>
              <a:ea typeface="SimSun" panose="02010600030101010101" pitchFamily="2" charset="-122"/>
            </a:endParaRPr>
          </a:p>
        </p:txBody>
      </p:sp>
      <p:sp>
        <p:nvSpPr>
          <p:cNvPr id="16" name="文本框 7">
            <a:extLst>
              <a:ext uri="{FF2B5EF4-FFF2-40B4-BE49-F238E27FC236}">
                <a16:creationId xmlns:a16="http://schemas.microsoft.com/office/drawing/2014/main" id="{B84FA4C1-B27D-4D5A-89D4-086550CAC58D}"/>
              </a:ext>
            </a:extLst>
          </p:cNvPr>
          <p:cNvSpPr txBox="1">
            <a:spLocks noChangeArrowheads="1"/>
          </p:cNvSpPr>
          <p:nvPr/>
        </p:nvSpPr>
        <p:spPr bwMode="auto">
          <a:xfrm>
            <a:off x="2843213" y="2420938"/>
            <a:ext cx="1073150" cy="10160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DPS</a:t>
            </a:r>
          </a:p>
          <a:p>
            <a:pPr>
              <a:spcBef>
                <a:spcPct val="0"/>
              </a:spcBef>
              <a:buClrTx/>
              <a:buSzTx/>
              <a:buFontTx/>
              <a:buNone/>
            </a:pPr>
            <a:endParaRPr lang="zh-CN" altLang="en-US" sz="2000">
              <a:solidFill>
                <a:schemeClr val="tx1"/>
              </a:solidFill>
              <a:ea typeface="SimSun" panose="02010600030101010101" pitchFamily="2" charset="-122"/>
            </a:endParaRPr>
          </a:p>
        </p:txBody>
      </p:sp>
      <p:sp>
        <p:nvSpPr>
          <p:cNvPr id="17" name="文本框 12">
            <a:extLst>
              <a:ext uri="{FF2B5EF4-FFF2-40B4-BE49-F238E27FC236}">
                <a16:creationId xmlns:a16="http://schemas.microsoft.com/office/drawing/2014/main" id="{579C2464-8909-4A64-AB57-B7DD305DE24A}"/>
              </a:ext>
            </a:extLst>
          </p:cNvPr>
          <p:cNvSpPr txBox="1">
            <a:spLocks noChangeArrowheads="1"/>
          </p:cNvSpPr>
          <p:nvPr/>
        </p:nvSpPr>
        <p:spPr bwMode="auto">
          <a:xfrm>
            <a:off x="2339975" y="3976688"/>
            <a:ext cx="1565275" cy="13239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en-US" altLang="zh-CN" sz="2000">
                <a:solidFill>
                  <a:schemeClr val="tx1"/>
                </a:solidFill>
                <a:ea typeface="SimSun" panose="02010600030101010101" pitchFamily="2" charset="-122"/>
              </a:rPr>
              <a:t>Pindriver</a:t>
            </a:r>
          </a:p>
          <a:p>
            <a:pPr algn="ctr">
              <a:spcBef>
                <a:spcPct val="0"/>
              </a:spcBef>
              <a:buClrTx/>
              <a:buSzTx/>
              <a:buFontTx/>
              <a:buNone/>
            </a:pPr>
            <a:r>
              <a:rPr lang="zh-CN" altLang="en-US" sz="2000">
                <a:solidFill>
                  <a:schemeClr val="tx1"/>
                </a:solidFill>
                <a:ea typeface="SimSun" panose="02010600030101010101" pitchFamily="2" charset="-122"/>
              </a:rPr>
              <a:t>驱动</a:t>
            </a:r>
            <a:endParaRPr lang="en-US" altLang="zh-CN" sz="2000">
              <a:solidFill>
                <a:schemeClr val="tx1"/>
              </a:solidFill>
              <a:ea typeface="SimSun" panose="02010600030101010101" pitchFamily="2" charset="-122"/>
            </a:endParaRPr>
          </a:p>
          <a:p>
            <a:pPr algn="ctr">
              <a:spcBef>
                <a:spcPct val="0"/>
              </a:spcBef>
              <a:buClrTx/>
              <a:buSzTx/>
              <a:buFontTx/>
              <a:buNone/>
            </a:pPr>
            <a:r>
              <a:rPr lang="zh-CN" altLang="en-US" sz="2000">
                <a:solidFill>
                  <a:schemeClr val="tx1"/>
                </a:solidFill>
                <a:ea typeface="SimSun" panose="02010600030101010101" pitchFamily="2" charset="-122"/>
              </a:rPr>
              <a:t>输入比较器</a:t>
            </a: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PMU</a:t>
            </a:r>
            <a:endParaRPr lang="zh-CN" altLang="en-US" sz="2000">
              <a:solidFill>
                <a:schemeClr val="tx1"/>
              </a:solidFill>
              <a:ea typeface="SimSun" panose="02010600030101010101" pitchFamily="2" charset="-122"/>
            </a:endParaRPr>
          </a:p>
        </p:txBody>
      </p:sp>
    </p:spTree>
    <p:extLst>
      <p:ext uri="{BB962C8B-B14F-4D97-AF65-F5344CB8AC3E}">
        <p14:creationId xmlns:p14="http://schemas.microsoft.com/office/powerpoint/2010/main" val="3046194210"/>
      </p:ext>
    </p:extLst>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cxnSp>
        <p:nvCxnSpPr>
          <p:cNvPr id="18" name="直接连接符 12">
            <a:extLst>
              <a:ext uri="{FF2B5EF4-FFF2-40B4-BE49-F238E27FC236}">
                <a16:creationId xmlns:a16="http://schemas.microsoft.com/office/drawing/2014/main" id="{A31A42E9-07AA-4B27-AD3B-0E11C141D182}"/>
              </a:ext>
            </a:extLst>
          </p:cNvPr>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sp>
        <p:nvSpPr>
          <p:cNvPr id="19" name="副标题 2">
            <a:extLst>
              <a:ext uri="{FF2B5EF4-FFF2-40B4-BE49-F238E27FC236}">
                <a16:creationId xmlns:a16="http://schemas.microsoft.com/office/drawing/2014/main" id="{0F5BF284-0286-406C-B09D-617F1775B537}"/>
              </a:ext>
            </a:extLst>
          </p:cNvPr>
          <p:cNvSpPr txBox="1">
            <a:spLocks/>
          </p:cNvSpPr>
          <p:nvPr/>
        </p:nvSpPr>
        <p:spPr>
          <a:xfrm>
            <a:off x="849771" y="3551749"/>
            <a:ext cx="6985913" cy="79208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3600" b="1" dirty="0">
                <a:solidFill>
                  <a:schemeClr val="bg1"/>
                </a:solidFill>
              </a:rPr>
              <a:t>二、数字集成电路测试技术</a:t>
            </a:r>
          </a:p>
          <a:p>
            <a:pPr algn="l"/>
            <a:endParaRPr lang="en-US" altLang="zh-CN" sz="2000" b="1" dirty="0">
              <a:solidFill>
                <a:schemeClr val="tx1"/>
              </a:solidFill>
            </a:endParaRPr>
          </a:p>
          <a:p>
            <a:pPr algn="l"/>
            <a:endParaRPr lang="en-US" altLang="zh-CN" sz="2000" b="1" dirty="0">
              <a:solidFill>
                <a:schemeClr val="tx1"/>
              </a:solidFill>
            </a:endParaRPr>
          </a:p>
          <a:p>
            <a:pPr algn="l"/>
            <a:endParaRPr lang="zh-CN" altLang="en-US" dirty="0">
              <a:solidFill>
                <a:schemeClr val="tx1"/>
              </a:solidFill>
            </a:endParaRPr>
          </a:p>
        </p:txBody>
      </p:sp>
      <p:sp>
        <p:nvSpPr>
          <p:cNvPr id="20" name="AutoShape 2">
            <a:extLst>
              <a:ext uri="{FF2B5EF4-FFF2-40B4-BE49-F238E27FC236}">
                <a16:creationId xmlns:a16="http://schemas.microsoft.com/office/drawing/2014/main" id="{358FD103-0802-43D6-9FFE-98D99970883E}"/>
              </a:ext>
            </a:extLst>
          </p:cNvPr>
          <p:cNvSpPr txBox="1">
            <a:spLocks noChangeArrowheads="1"/>
          </p:cNvSpPr>
          <p:nvPr/>
        </p:nvSpPr>
        <p:spPr>
          <a:xfrm>
            <a:off x="425450" y="1196752"/>
            <a:ext cx="7315200"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7030A0"/>
                </a:solidFill>
              </a:rPr>
              <a:t>数字测试信号</a:t>
            </a:r>
            <a:endParaRPr lang="en-US" altLang="zh-CN" sz="3600" b="1" dirty="0">
              <a:solidFill>
                <a:srgbClr val="7030A0"/>
              </a:solidFill>
            </a:endParaRPr>
          </a:p>
        </p:txBody>
      </p:sp>
      <p:sp>
        <p:nvSpPr>
          <p:cNvPr id="21" name="Text Box 10">
            <a:extLst>
              <a:ext uri="{FF2B5EF4-FFF2-40B4-BE49-F238E27FC236}">
                <a16:creationId xmlns:a16="http://schemas.microsoft.com/office/drawing/2014/main" id="{3E25FF14-40B3-4861-9C64-965869A983BB}"/>
              </a:ext>
            </a:extLst>
          </p:cNvPr>
          <p:cNvSpPr txBox="1">
            <a:spLocks noChangeArrowheads="1"/>
          </p:cNvSpPr>
          <p:nvPr/>
        </p:nvSpPr>
        <p:spPr bwMode="auto">
          <a:xfrm>
            <a:off x="1450975" y="2166715"/>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pic>
        <p:nvPicPr>
          <p:cNvPr id="22" name="图片 1">
            <a:extLst>
              <a:ext uri="{FF2B5EF4-FFF2-40B4-BE49-F238E27FC236}">
                <a16:creationId xmlns:a16="http://schemas.microsoft.com/office/drawing/2014/main" id="{595B8287-1D41-442C-AE5D-04D4191E36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144490"/>
            <a:ext cx="877093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3">
            <a:extLst>
              <a:ext uri="{FF2B5EF4-FFF2-40B4-BE49-F238E27FC236}">
                <a16:creationId xmlns:a16="http://schemas.microsoft.com/office/drawing/2014/main" id="{DE6F3548-9AD2-44BB-8696-C80A66ADAD31}"/>
              </a:ext>
            </a:extLst>
          </p:cNvPr>
          <p:cNvCxnSpPr>
            <a:cxnSpLocks noChangeShapeType="1"/>
          </p:cNvCxnSpPr>
          <p:nvPr/>
        </p:nvCxnSpPr>
        <p:spPr bwMode="auto">
          <a:xfrm>
            <a:off x="1074738" y="3160490"/>
            <a:ext cx="0" cy="1439862"/>
          </a:xfrm>
          <a:prstGeom prst="line">
            <a:avLst/>
          </a:prstGeom>
          <a:noFill/>
          <a:ln w="9525" algn="ctr">
            <a:solidFill>
              <a:srgbClr val="990000"/>
            </a:solidFill>
            <a:prstDash val="dash"/>
            <a:round/>
            <a:headEnd/>
            <a:tailEnd/>
          </a:ln>
          <a:extLst>
            <a:ext uri="{909E8E84-426E-40DD-AFC4-6F175D3DCCD1}">
              <a14:hiddenFill xmlns:a14="http://schemas.microsoft.com/office/drawing/2010/main">
                <a:noFill/>
              </a14:hiddenFill>
            </a:ext>
          </a:extLst>
        </p:spPr>
      </p:cxnSp>
      <p:sp>
        <p:nvSpPr>
          <p:cNvPr id="24" name="文本框 4">
            <a:extLst>
              <a:ext uri="{FF2B5EF4-FFF2-40B4-BE49-F238E27FC236}">
                <a16:creationId xmlns:a16="http://schemas.microsoft.com/office/drawing/2014/main" id="{A5E9DB39-C01C-4EE5-9697-4A9FC1C558A6}"/>
              </a:ext>
            </a:extLst>
          </p:cNvPr>
          <p:cNvSpPr txBox="1">
            <a:spLocks noChangeArrowheads="1"/>
          </p:cNvSpPr>
          <p:nvPr/>
        </p:nvSpPr>
        <p:spPr bwMode="auto">
          <a:xfrm>
            <a:off x="539750" y="4736877"/>
            <a:ext cx="719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输出</a:t>
            </a:r>
            <a:r>
              <a:rPr lang="en-US" altLang="zh-CN" sz="2000">
                <a:solidFill>
                  <a:schemeClr val="tx1"/>
                </a:solidFill>
                <a:ea typeface="SimSun" panose="02010600030101010101" pitchFamily="2" charset="-122"/>
              </a:rPr>
              <a:t>ON</a:t>
            </a:r>
            <a:endParaRPr lang="zh-CN" altLang="en-US" sz="2000">
              <a:solidFill>
                <a:schemeClr val="tx1"/>
              </a:solidFill>
              <a:ea typeface="SimSun" panose="02010600030101010101" pitchFamily="2" charset="-122"/>
            </a:endParaRPr>
          </a:p>
        </p:txBody>
      </p:sp>
      <p:cxnSp>
        <p:nvCxnSpPr>
          <p:cNvPr id="25" name="直接连接符 9">
            <a:extLst>
              <a:ext uri="{FF2B5EF4-FFF2-40B4-BE49-F238E27FC236}">
                <a16:creationId xmlns:a16="http://schemas.microsoft.com/office/drawing/2014/main" id="{5FBAA711-DC2E-4D0A-8440-1344C849F0A0}"/>
              </a:ext>
            </a:extLst>
          </p:cNvPr>
          <p:cNvCxnSpPr>
            <a:cxnSpLocks noChangeShapeType="1"/>
          </p:cNvCxnSpPr>
          <p:nvPr/>
        </p:nvCxnSpPr>
        <p:spPr bwMode="auto">
          <a:xfrm>
            <a:off x="1531938" y="3225577"/>
            <a:ext cx="0" cy="1439863"/>
          </a:xfrm>
          <a:prstGeom prst="line">
            <a:avLst/>
          </a:prstGeom>
          <a:noFill/>
          <a:ln w="9525" algn="ctr">
            <a:solidFill>
              <a:srgbClr val="990000"/>
            </a:solidFill>
            <a:prstDash val="dash"/>
            <a:round/>
            <a:headEnd/>
            <a:tailEnd/>
          </a:ln>
          <a:extLst>
            <a:ext uri="{909E8E84-426E-40DD-AFC4-6F175D3DCCD1}">
              <a14:hiddenFill xmlns:a14="http://schemas.microsoft.com/office/drawing/2010/main">
                <a:noFill/>
              </a14:hiddenFill>
            </a:ext>
          </a:extLst>
        </p:spPr>
      </p:cxnSp>
      <p:sp>
        <p:nvSpPr>
          <p:cNvPr id="26" name="文本框 10">
            <a:extLst>
              <a:ext uri="{FF2B5EF4-FFF2-40B4-BE49-F238E27FC236}">
                <a16:creationId xmlns:a16="http://schemas.microsoft.com/office/drawing/2014/main" id="{6F31C5DF-3766-4E53-A1D2-834B6861F378}"/>
              </a:ext>
            </a:extLst>
          </p:cNvPr>
          <p:cNvSpPr txBox="1">
            <a:spLocks noChangeArrowheads="1"/>
          </p:cNvSpPr>
          <p:nvPr/>
        </p:nvSpPr>
        <p:spPr bwMode="auto">
          <a:xfrm>
            <a:off x="1347788" y="4738465"/>
            <a:ext cx="5746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输出数据开始</a:t>
            </a:r>
          </a:p>
        </p:txBody>
      </p:sp>
      <p:cxnSp>
        <p:nvCxnSpPr>
          <p:cNvPr id="27" name="直接连接符 12">
            <a:extLst>
              <a:ext uri="{FF2B5EF4-FFF2-40B4-BE49-F238E27FC236}">
                <a16:creationId xmlns:a16="http://schemas.microsoft.com/office/drawing/2014/main" id="{80FD0EBF-962D-452F-AE50-5BA9223BDAF1}"/>
              </a:ext>
            </a:extLst>
          </p:cNvPr>
          <p:cNvCxnSpPr>
            <a:cxnSpLocks noChangeShapeType="1"/>
          </p:cNvCxnSpPr>
          <p:nvPr/>
        </p:nvCxnSpPr>
        <p:spPr bwMode="auto">
          <a:xfrm>
            <a:off x="2574925" y="3225577"/>
            <a:ext cx="0" cy="1439863"/>
          </a:xfrm>
          <a:prstGeom prst="line">
            <a:avLst/>
          </a:prstGeom>
          <a:noFill/>
          <a:ln w="9525" algn="ctr">
            <a:solidFill>
              <a:srgbClr val="990000"/>
            </a:solidFill>
            <a:prstDash val="dash"/>
            <a:round/>
            <a:headEnd/>
            <a:tailEnd/>
          </a:ln>
          <a:extLst>
            <a:ext uri="{909E8E84-426E-40DD-AFC4-6F175D3DCCD1}">
              <a14:hiddenFill xmlns:a14="http://schemas.microsoft.com/office/drawing/2010/main">
                <a:noFill/>
              </a14:hiddenFill>
            </a:ext>
          </a:extLst>
        </p:spPr>
      </p:cxnSp>
      <p:sp>
        <p:nvSpPr>
          <p:cNvPr id="28" name="文本框 13">
            <a:extLst>
              <a:ext uri="{FF2B5EF4-FFF2-40B4-BE49-F238E27FC236}">
                <a16:creationId xmlns:a16="http://schemas.microsoft.com/office/drawing/2014/main" id="{3CC50527-F8F3-424C-96D1-B3D9F220DA90}"/>
              </a:ext>
            </a:extLst>
          </p:cNvPr>
          <p:cNvSpPr txBox="1">
            <a:spLocks noChangeArrowheads="1"/>
          </p:cNvSpPr>
          <p:nvPr/>
        </p:nvSpPr>
        <p:spPr bwMode="auto">
          <a:xfrm>
            <a:off x="2339975" y="4665440"/>
            <a:ext cx="5746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输出数据结束</a:t>
            </a:r>
          </a:p>
        </p:txBody>
      </p:sp>
      <p:cxnSp>
        <p:nvCxnSpPr>
          <p:cNvPr id="29" name="直接连接符 14">
            <a:extLst>
              <a:ext uri="{FF2B5EF4-FFF2-40B4-BE49-F238E27FC236}">
                <a16:creationId xmlns:a16="http://schemas.microsoft.com/office/drawing/2014/main" id="{66FA93EE-CBC7-4AF5-BC65-2156186A50C8}"/>
              </a:ext>
            </a:extLst>
          </p:cNvPr>
          <p:cNvCxnSpPr>
            <a:cxnSpLocks noChangeShapeType="1"/>
          </p:cNvCxnSpPr>
          <p:nvPr/>
        </p:nvCxnSpPr>
        <p:spPr bwMode="auto">
          <a:xfrm>
            <a:off x="2960688" y="3236690"/>
            <a:ext cx="0" cy="1439862"/>
          </a:xfrm>
          <a:prstGeom prst="line">
            <a:avLst/>
          </a:prstGeom>
          <a:noFill/>
          <a:ln w="9525" algn="ctr">
            <a:solidFill>
              <a:srgbClr val="990000"/>
            </a:solidFill>
            <a:prstDash val="dash"/>
            <a:round/>
            <a:headEnd/>
            <a:tailEnd/>
          </a:ln>
          <a:extLst>
            <a:ext uri="{909E8E84-426E-40DD-AFC4-6F175D3DCCD1}">
              <a14:hiddenFill xmlns:a14="http://schemas.microsoft.com/office/drawing/2010/main">
                <a:noFill/>
              </a14:hiddenFill>
            </a:ext>
          </a:extLst>
        </p:spPr>
      </p:cxnSp>
      <p:sp>
        <p:nvSpPr>
          <p:cNvPr id="30" name="文本框 15">
            <a:extLst>
              <a:ext uri="{FF2B5EF4-FFF2-40B4-BE49-F238E27FC236}">
                <a16:creationId xmlns:a16="http://schemas.microsoft.com/office/drawing/2014/main" id="{B600878D-2EE2-410D-8A27-705AA8BE6F07}"/>
              </a:ext>
            </a:extLst>
          </p:cNvPr>
          <p:cNvSpPr txBox="1">
            <a:spLocks noChangeArrowheads="1"/>
          </p:cNvSpPr>
          <p:nvPr/>
        </p:nvSpPr>
        <p:spPr bwMode="auto">
          <a:xfrm>
            <a:off x="2755900" y="4665440"/>
            <a:ext cx="8620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输出</a:t>
            </a:r>
            <a:r>
              <a:rPr lang="en-US" altLang="zh-CN" sz="2000">
                <a:solidFill>
                  <a:schemeClr val="tx1"/>
                </a:solidFill>
                <a:ea typeface="SimSun" panose="02010600030101010101" pitchFamily="2" charset="-122"/>
              </a:rPr>
              <a:t>OFF</a:t>
            </a:r>
          </a:p>
          <a:p>
            <a:pPr>
              <a:spcBef>
                <a:spcPct val="0"/>
              </a:spcBef>
              <a:buClrTx/>
              <a:buSzTx/>
              <a:buFontTx/>
              <a:buNone/>
            </a:pPr>
            <a:r>
              <a:rPr lang="zh-CN" altLang="en-US" sz="2000">
                <a:solidFill>
                  <a:schemeClr val="tx1"/>
                </a:solidFill>
                <a:ea typeface="SimSun" panose="02010600030101010101" pitchFamily="2" charset="-122"/>
              </a:rPr>
              <a:t>（高阻）</a:t>
            </a:r>
          </a:p>
        </p:txBody>
      </p:sp>
      <p:sp>
        <p:nvSpPr>
          <p:cNvPr id="31" name="文本框 5">
            <a:extLst>
              <a:ext uri="{FF2B5EF4-FFF2-40B4-BE49-F238E27FC236}">
                <a16:creationId xmlns:a16="http://schemas.microsoft.com/office/drawing/2014/main" id="{8930BF2C-7FDD-4A16-8B14-7EE67AB8FEA3}"/>
              </a:ext>
            </a:extLst>
          </p:cNvPr>
          <p:cNvSpPr txBox="1">
            <a:spLocks noChangeArrowheads="1"/>
          </p:cNvSpPr>
          <p:nvPr/>
        </p:nvSpPr>
        <p:spPr bwMode="auto">
          <a:xfrm>
            <a:off x="4872038" y="4736877"/>
            <a:ext cx="4032250" cy="138588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a:solidFill>
                  <a:schemeClr val="tx1"/>
                </a:solidFill>
                <a:ea typeface="SimSun" panose="02010600030101010101" pitchFamily="2" charset="-122"/>
              </a:rPr>
              <a:t>周期（</a:t>
            </a:r>
            <a:r>
              <a:rPr lang="en-US" altLang="zh-CN">
                <a:solidFill>
                  <a:schemeClr val="tx1"/>
                </a:solidFill>
                <a:ea typeface="SimSun" panose="02010600030101010101" pitchFamily="2" charset="-122"/>
              </a:rPr>
              <a:t>t0</a:t>
            </a:r>
            <a:r>
              <a:rPr lang="zh-CN" altLang="en-US">
                <a:solidFill>
                  <a:schemeClr val="tx1"/>
                </a:solidFill>
                <a:ea typeface="SimSun" panose="02010600030101010101" pitchFamily="2" charset="-122"/>
              </a:rPr>
              <a:t>）</a:t>
            </a:r>
            <a:r>
              <a:rPr lang="en-US" altLang="zh-CN">
                <a:solidFill>
                  <a:schemeClr val="tx1"/>
                </a:solidFill>
                <a:ea typeface="SimSun" panose="02010600030101010101" pitchFamily="2" charset="-122"/>
              </a:rPr>
              <a:t>:</a:t>
            </a:r>
            <a:r>
              <a:rPr lang="zh-CN" altLang="en-US">
                <a:solidFill>
                  <a:schemeClr val="tx1"/>
                </a:solidFill>
                <a:ea typeface="SimSun" panose="02010600030101010101" pitchFamily="2" charset="-122"/>
              </a:rPr>
              <a:t>数据速率</a:t>
            </a:r>
            <a:endParaRPr lang="en-US" altLang="zh-CN">
              <a:solidFill>
                <a:schemeClr val="tx1"/>
              </a:solidFill>
              <a:ea typeface="SimSun" panose="02010600030101010101" pitchFamily="2" charset="-122"/>
            </a:endParaRPr>
          </a:p>
          <a:p>
            <a:pPr>
              <a:spcBef>
                <a:spcPct val="0"/>
              </a:spcBef>
              <a:buClrTx/>
              <a:buSzTx/>
              <a:buFontTx/>
              <a:buNone/>
            </a:pPr>
            <a:r>
              <a:rPr lang="zh-CN" altLang="en-US">
                <a:solidFill>
                  <a:schemeClr val="tx1"/>
                </a:solidFill>
                <a:ea typeface="SimSun" panose="02010600030101010101" pitchFamily="2" charset="-122"/>
              </a:rPr>
              <a:t>边沿定位：</a:t>
            </a:r>
            <a:endParaRPr lang="en-US" altLang="zh-CN">
              <a:solidFill>
                <a:schemeClr val="tx1"/>
              </a:solidFill>
              <a:ea typeface="SimSun" panose="02010600030101010101" pitchFamily="2" charset="-122"/>
            </a:endParaRPr>
          </a:p>
          <a:p>
            <a:pPr>
              <a:spcBef>
                <a:spcPct val="0"/>
              </a:spcBef>
              <a:buClrTx/>
              <a:buSzTx/>
              <a:buFontTx/>
              <a:buNone/>
            </a:pPr>
            <a:r>
              <a:rPr lang="zh-CN" altLang="en-US">
                <a:solidFill>
                  <a:schemeClr val="tx1"/>
                </a:solidFill>
                <a:ea typeface="SimSun" panose="02010600030101010101" pitchFamily="2" charset="-122"/>
              </a:rPr>
              <a:t>定位分辨率、定位精度</a:t>
            </a:r>
          </a:p>
        </p:txBody>
      </p:sp>
    </p:spTree>
    <p:extLst>
      <p:ext uri="{BB962C8B-B14F-4D97-AF65-F5344CB8AC3E}">
        <p14:creationId xmlns:p14="http://schemas.microsoft.com/office/powerpoint/2010/main" val="3726447058"/>
      </p:ext>
    </p:extLst>
  </p:cSld>
  <p:clrMapOvr>
    <a:masterClrMapping/>
  </p:clrMapOvr>
  <p:transition spd="slow">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a:extLst>
              <a:ext uri="{FF2B5EF4-FFF2-40B4-BE49-F238E27FC236}">
                <a16:creationId xmlns:a16="http://schemas.microsoft.com/office/drawing/2014/main" id="{50EEB190-E3DC-47FA-97B2-6F8A2A6B57FE}"/>
              </a:ext>
            </a:extLst>
          </p:cNvPr>
          <p:cNvSpPr>
            <a:spLocks noGrp="1" noChangeArrowheads="1"/>
          </p:cNvSpPr>
          <p:nvPr>
            <p:ph type="title"/>
          </p:nvPr>
        </p:nvSpPr>
        <p:spPr>
          <a:xfrm>
            <a:off x="831850" y="563563"/>
            <a:ext cx="2851150" cy="854075"/>
          </a:xfrm>
        </p:spPr>
        <p:txBody>
          <a:bodyPr/>
          <a:lstStyle/>
          <a:p>
            <a:r>
              <a:rPr lang="zh-CN" altLang="en-US" sz="3600">
                <a:solidFill>
                  <a:schemeClr val="hlink"/>
                </a:solidFill>
              </a:rPr>
              <a:t>电子引脚</a:t>
            </a:r>
            <a:endParaRPr lang="en-US" altLang="zh-CN" sz="3600">
              <a:solidFill>
                <a:schemeClr val="hlink"/>
              </a:solidFill>
            </a:endParaRPr>
          </a:p>
        </p:txBody>
      </p:sp>
      <p:sp>
        <p:nvSpPr>
          <p:cNvPr id="19460" name="Text Box 10">
            <a:extLst>
              <a:ext uri="{FF2B5EF4-FFF2-40B4-BE49-F238E27FC236}">
                <a16:creationId xmlns:a16="http://schemas.microsoft.com/office/drawing/2014/main" id="{3B8C2CD0-A3E2-413D-92CE-014905BB4EA8}"/>
              </a:ext>
            </a:extLst>
          </p:cNvPr>
          <p:cNvSpPr txBox="1">
            <a:spLocks noChangeArrowheads="1"/>
          </p:cNvSpPr>
          <p:nvPr/>
        </p:nvSpPr>
        <p:spPr bwMode="auto">
          <a:xfrm>
            <a:off x="359092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pic>
        <p:nvPicPr>
          <p:cNvPr id="19461" name="图片 8">
            <a:extLst>
              <a:ext uri="{FF2B5EF4-FFF2-40B4-BE49-F238E27FC236}">
                <a16:creationId xmlns:a16="http://schemas.microsoft.com/office/drawing/2014/main" id="{9491A865-0A60-4ECF-8250-0A421C04ED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557338"/>
            <a:ext cx="8037512"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椭圆形标注 1">
            <a:extLst>
              <a:ext uri="{FF2B5EF4-FFF2-40B4-BE49-F238E27FC236}">
                <a16:creationId xmlns:a16="http://schemas.microsoft.com/office/drawing/2014/main" id="{A4BFB40C-E208-4EDA-9721-7A07C03CE0C8}"/>
              </a:ext>
            </a:extLst>
          </p:cNvPr>
          <p:cNvSpPr>
            <a:spLocks noChangeArrowheads="1"/>
          </p:cNvSpPr>
          <p:nvPr/>
        </p:nvSpPr>
        <p:spPr bwMode="auto">
          <a:xfrm>
            <a:off x="1187450" y="3213100"/>
            <a:ext cx="576263" cy="1728788"/>
          </a:xfrm>
          <a:prstGeom prst="wedgeEllipseCallout">
            <a:avLst>
              <a:gd name="adj1" fmla="val -150463"/>
              <a:gd name="adj2" fmla="val -31856"/>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SimSun" panose="02010600030101010101" pitchFamily="2" charset="-122"/>
            </a:endParaRPr>
          </a:p>
        </p:txBody>
      </p:sp>
      <p:sp>
        <p:nvSpPr>
          <p:cNvPr id="19463" name="文本框 2">
            <a:extLst>
              <a:ext uri="{FF2B5EF4-FFF2-40B4-BE49-F238E27FC236}">
                <a16:creationId xmlns:a16="http://schemas.microsoft.com/office/drawing/2014/main" id="{6105DE4D-E9A6-4EDB-941B-4F0559CDE259}"/>
              </a:ext>
            </a:extLst>
          </p:cNvPr>
          <p:cNvSpPr txBox="1">
            <a:spLocks noChangeArrowheads="1"/>
          </p:cNvSpPr>
          <p:nvPr/>
        </p:nvSpPr>
        <p:spPr bwMode="auto">
          <a:xfrm>
            <a:off x="0" y="2781300"/>
            <a:ext cx="1187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en-US" altLang="zh-CN" sz="2000">
                <a:solidFill>
                  <a:schemeClr val="tx1"/>
                </a:solidFill>
                <a:ea typeface="SimSun" panose="02010600030101010101" pitchFamily="2" charset="-122"/>
              </a:rPr>
              <a:t>Data</a:t>
            </a:r>
            <a:r>
              <a:rPr lang="zh-CN" altLang="en-US" sz="2000">
                <a:solidFill>
                  <a:schemeClr val="tx1"/>
                </a:solidFill>
                <a:ea typeface="SimSun" panose="02010600030101010101" pitchFamily="2" charset="-122"/>
              </a:rPr>
              <a:t>、</a:t>
            </a:r>
            <a:endParaRPr lang="en-US" altLang="zh-CN" sz="2000">
              <a:solidFill>
                <a:schemeClr val="tx1"/>
              </a:solidFill>
              <a:ea typeface="SimSun" panose="02010600030101010101" pitchFamily="2" charset="-122"/>
            </a:endParaRPr>
          </a:p>
          <a:p>
            <a:pPr>
              <a:spcBef>
                <a:spcPct val="0"/>
              </a:spcBef>
              <a:buClrTx/>
              <a:buSzTx/>
              <a:buFontTx/>
              <a:buNone/>
            </a:pPr>
            <a:r>
              <a:rPr lang="en-US" altLang="zh-CN" sz="2000">
                <a:solidFill>
                  <a:schemeClr val="tx1"/>
                </a:solidFill>
                <a:ea typeface="SimSun" panose="02010600030101010101" pitchFamily="2" charset="-122"/>
              </a:rPr>
              <a:t>ON/OFF</a:t>
            </a:r>
            <a:endParaRPr lang="zh-CN" altLang="en-US" sz="2000">
              <a:solidFill>
                <a:schemeClr val="tx1"/>
              </a:solidFill>
              <a:ea typeface="SimSun" panose="02010600030101010101" pitchFamily="2" charset="-122"/>
            </a:endParaRPr>
          </a:p>
        </p:txBody>
      </p:sp>
      <p:sp>
        <p:nvSpPr>
          <p:cNvPr id="8" name="Rectangle 2">
            <a:extLst>
              <a:ext uri="{FF2B5EF4-FFF2-40B4-BE49-F238E27FC236}">
                <a16:creationId xmlns:a16="http://schemas.microsoft.com/office/drawing/2014/main" id="{CC62E800-6A42-485B-BE6A-E59EBE07C2D5}"/>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Tree>
    <p:extLst>
      <p:ext uri="{BB962C8B-B14F-4D97-AF65-F5344CB8AC3E}">
        <p14:creationId xmlns:p14="http://schemas.microsoft.com/office/powerpoint/2010/main" val="3563820321"/>
      </p:ext>
    </p:extLst>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3" name="AutoShape 2">
            <a:extLst>
              <a:ext uri="{FF2B5EF4-FFF2-40B4-BE49-F238E27FC236}">
                <a16:creationId xmlns:a16="http://schemas.microsoft.com/office/drawing/2014/main" id="{81FC1F95-0248-42C0-9514-37F785AFB8A9}"/>
              </a:ext>
            </a:extLst>
          </p:cNvPr>
          <p:cNvSpPr txBox="1">
            <a:spLocks noChangeArrowheads="1"/>
          </p:cNvSpPr>
          <p:nvPr/>
        </p:nvSpPr>
        <p:spPr>
          <a:xfrm>
            <a:off x="236538" y="1254125"/>
            <a:ext cx="1873250" cy="13684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t>数字测试信号</a:t>
            </a:r>
            <a:endParaRPr lang="en-US" altLang="zh-CN" sz="3600" b="1" dirty="0"/>
          </a:p>
        </p:txBody>
      </p:sp>
      <p:pic>
        <p:nvPicPr>
          <p:cNvPr id="4" name="图片 3">
            <a:extLst>
              <a:ext uri="{FF2B5EF4-FFF2-40B4-BE49-F238E27FC236}">
                <a16:creationId xmlns:a16="http://schemas.microsoft.com/office/drawing/2014/main" id="{877BB14F-9F01-431C-B6B0-C99BEE5A6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863" y="1052513"/>
            <a:ext cx="6453187"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344391"/>
      </p:ext>
    </p:extLst>
  </p:cSld>
  <p:clrMapOvr>
    <a:masterClrMapping/>
  </p:clrMapOvr>
  <p:transition spd="slow">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4" name="AutoShape 2">
            <a:extLst>
              <a:ext uri="{FF2B5EF4-FFF2-40B4-BE49-F238E27FC236}">
                <a16:creationId xmlns:a16="http://schemas.microsoft.com/office/drawing/2014/main" id="{CE187AFE-9789-4B57-8CFD-F5FEE0995DB9}"/>
              </a:ext>
            </a:extLst>
          </p:cNvPr>
          <p:cNvSpPr txBox="1">
            <a:spLocks noChangeArrowheads="1"/>
          </p:cNvSpPr>
          <p:nvPr/>
        </p:nvSpPr>
        <p:spPr>
          <a:xfrm>
            <a:off x="425450" y="968375"/>
            <a:ext cx="7315200"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7030A0"/>
                </a:solidFill>
              </a:rPr>
              <a:t>混合集成电路测试系统结构</a:t>
            </a:r>
            <a:endParaRPr lang="en-US" altLang="zh-CN" sz="3600" b="1" dirty="0">
              <a:solidFill>
                <a:srgbClr val="7030A0"/>
              </a:solidFill>
            </a:endParaRPr>
          </a:p>
        </p:txBody>
      </p:sp>
      <p:sp>
        <p:nvSpPr>
          <p:cNvPr id="5" name="Text Box 10">
            <a:extLst>
              <a:ext uri="{FF2B5EF4-FFF2-40B4-BE49-F238E27FC236}">
                <a16:creationId xmlns:a16="http://schemas.microsoft.com/office/drawing/2014/main" id="{3D6E44EE-D34E-43A3-8A3D-40DFA8468B1B}"/>
              </a:ext>
            </a:extLst>
          </p:cNvPr>
          <p:cNvSpPr txBox="1">
            <a:spLocks noChangeArrowheads="1"/>
          </p:cNvSpPr>
          <p:nvPr/>
        </p:nvSpPr>
        <p:spPr bwMode="auto">
          <a:xfrm>
            <a:off x="359092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6" name="文本框 5">
            <a:extLst>
              <a:ext uri="{FF2B5EF4-FFF2-40B4-BE49-F238E27FC236}">
                <a16:creationId xmlns:a16="http://schemas.microsoft.com/office/drawing/2014/main" id="{F9BCF7A4-8912-4965-B547-A3A6D906CFA5}"/>
              </a:ext>
            </a:extLst>
          </p:cNvPr>
          <p:cNvSpPr txBox="1"/>
          <p:nvPr/>
        </p:nvSpPr>
        <p:spPr>
          <a:xfrm>
            <a:off x="1269485" y="1990725"/>
            <a:ext cx="2646878" cy="4587875"/>
          </a:xfrm>
          <a:prstGeom prst="rect">
            <a:avLst/>
          </a:prstGeom>
          <a:solidFill>
            <a:schemeClr val="accent5">
              <a:lumMod val="50000"/>
            </a:schemeClr>
          </a:solidFill>
        </p:spPr>
        <p:txBody>
          <a:bodyPr vert="eaVert">
            <a:spAutoFit/>
          </a:bodyPr>
          <a:lstStyle/>
          <a:p>
            <a:pPr algn="ctr">
              <a:defRPr/>
            </a:pPr>
            <a:endParaRPr lang="en-US" altLang="zh-CN" sz="3200" b="1" dirty="0">
              <a:solidFill>
                <a:schemeClr val="bg1"/>
              </a:solidFill>
            </a:endParaRPr>
          </a:p>
          <a:p>
            <a:pPr algn="ctr">
              <a:defRPr/>
            </a:pPr>
            <a:endParaRPr lang="en-US" altLang="zh-CN" sz="3200" b="1" dirty="0">
              <a:solidFill>
                <a:schemeClr val="bg1"/>
              </a:solidFill>
            </a:endParaRPr>
          </a:p>
          <a:p>
            <a:pPr algn="ctr">
              <a:defRPr/>
            </a:pPr>
            <a:endParaRPr lang="en-US" altLang="zh-CN" sz="3200" b="1" dirty="0">
              <a:solidFill>
                <a:schemeClr val="bg1"/>
              </a:solidFill>
            </a:endParaRPr>
          </a:p>
          <a:p>
            <a:pPr algn="ctr">
              <a:defRPr/>
            </a:pPr>
            <a:endParaRPr lang="en-US" altLang="zh-CN" sz="3200" b="1" dirty="0">
              <a:solidFill>
                <a:schemeClr val="bg1"/>
              </a:solidFill>
            </a:endParaRPr>
          </a:p>
          <a:p>
            <a:pPr algn="ctr">
              <a:defRPr/>
            </a:pPr>
            <a:r>
              <a:rPr lang="zh-CN" altLang="en-US" sz="3200" b="1" dirty="0">
                <a:solidFill>
                  <a:schemeClr val="bg1"/>
                </a:solidFill>
              </a:rPr>
              <a:t>集成电路综合测试仪</a:t>
            </a:r>
          </a:p>
        </p:txBody>
      </p:sp>
      <p:sp>
        <p:nvSpPr>
          <p:cNvPr id="8" name="文本框 2">
            <a:extLst>
              <a:ext uri="{FF2B5EF4-FFF2-40B4-BE49-F238E27FC236}">
                <a16:creationId xmlns:a16="http://schemas.microsoft.com/office/drawing/2014/main" id="{F0C33CF3-09E4-4314-A81C-95A6F030030B}"/>
              </a:ext>
            </a:extLst>
          </p:cNvPr>
          <p:cNvSpPr txBox="1">
            <a:spLocks noChangeArrowheads="1"/>
          </p:cNvSpPr>
          <p:nvPr/>
        </p:nvSpPr>
        <p:spPr bwMode="auto">
          <a:xfrm>
            <a:off x="6638925" y="2530475"/>
            <a:ext cx="2325688" cy="3786188"/>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DUT</a:t>
            </a: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endParaRPr lang="zh-CN" altLang="en-US" sz="2000">
              <a:solidFill>
                <a:schemeClr val="tx1"/>
              </a:solidFill>
              <a:ea typeface="SimSun" panose="02010600030101010101" pitchFamily="2" charset="-122"/>
            </a:endParaRPr>
          </a:p>
        </p:txBody>
      </p:sp>
      <p:sp>
        <p:nvSpPr>
          <p:cNvPr id="9" name="右箭头 3">
            <a:extLst>
              <a:ext uri="{FF2B5EF4-FFF2-40B4-BE49-F238E27FC236}">
                <a16:creationId xmlns:a16="http://schemas.microsoft.com/office/drawing/2014/main" id="{273AC996-C2C5-44AC-8E83-E7CBAABCBC9A}"/>
              </a:ext>
            </a:extLst>
          </p:cNvPr>
          <p:cNvSpPr>
            <a:spLocks noChangeArrowheads="1"/>
          </p:cNvSpPr>
          <p:nvPr/>
        </p:nvSpPr>
        <p:spPr bwMode="auto">
          <a:xfrm>
            <a:off x="3929063" y="2530475"/>
            <a:ext cx="2709862" cy="898525"/>
          </a:xfrm>
          <a:prstGeom prst="rightArrow">
            <a:avLst>
              <a:gd name="adj1" fmla="val 50000"/>
              <a:gd name="adj2" fmla="val 49972"/>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SimSun" panose="02010600030101010101" pitchFamily="2" charset="-122"/>
            </a:endParaRPr>
          </a:p>
        </p:txBody>
      </p:sp>
      <p:sp>
        <p:nvSpPr>
          <p:cNvPr id="10" name="文本框 4">
            <a:extLst>
              <a:ext uri="{FF2B5EF4-FFF2-40B4-BE49-F238E27FC236}">
                <a16:creationId xmlns:a16="http://schemas.microsoft.com/office/drawing/2014/main" id="{E55ED53B-E406-4550-BA8B-A4CDBC42FF4C}"/>
              </a:ext>
            </a:extLst>
          </p:cNvPr>
          <p:cNvSpPr txBox="1">
            <a:spLocks noChangeArrowheads="1"/>
          </p:cNvSpPr>
          <p:nvPr/>
        </p:nvSpPr>
        <p:spPr bwMode="auto">
          <a:xfrm>
            <a:off x="4616450" y="2781300"/>
            <a:ext cx="1230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电源</a:t>
            </a:r>
          </a:p>
        </p:txBody>
      </p:sp>
      <p:sp>
        <p:nvSpPr>
          <p:cNvPr id="11" name="左右箭头 5">
            <a:extLst>
              <a:ext uri="{FF2B5EF4-FFF2-40B4-BE49-F238E27FC236}">
                <a16:creationId xmlns:a16="http://schemas.microsoft.com/office/drawing/2014/main" id="{E87F9AEA-5405-4ED6-AA9E-669D15AD3CC2}"/>
              </a:ext>
            </a:extLst>
          </p:cNvPr>
          <p:cNvSpPr/>
          <p:nvPr/>
        </p:nvSpPr>
        <p:spPr bwMode="auto">
          <a:xfrm>
            <a:off x="3884613" y="3627438"/>
            <a:ext cx="2736850" cy="1189037"/>
          </a:xfrm>
          <a:prstGeom prst="leftRightArrow">
            <a:avLst/>
          </a:prstGeom>
          <a:solidFill>
            <a:schemeClr val="accent3">
              <a:lumMod val="50000"/>
            </a:schemeClr>
          </a:solidFill>
          <a:ln w="9525" cap="flat" cmpd="sng" algn="ctr">
            <a:noFill/>
            <a:prstDash val="solid"/>
            <a:round/>
            <a:headEnd type="none" w="med" len="med"/>
            <a:tailEnd type="none" w="med" len="med"/>
          </a:ln>
          <a:effectLst/>
        </p:spPr>
        <p:txBody>
          <a:bodyPr anchor="b"/>
          <a:lstStyle/>
          <a:p>
            <a:pPr eaLnBrk="1" hangingPunct="1">
              <a:defRPr/>
            </a:pPr>
            <a:endParaRPr lang="zh-CN" altLang="en-US" sz="1800" b="0">
              <a:ea typeface="宋体" pitchFamily="2" charset="-122"/>
            </a:endParaRPr>
          </a:p>
        </p:txBody>
      </p:sp>
      <p:sp>
        <p:nvSpPr>
          <p:cNvPr id="12" name="文本框 10">
            <a:extLst>
              <a:ext uri="{FF2B5EF4-FFF2-40B4-BE49-F238E27FC236}">
                <a16:creationId xmlns:a16="http://schemas.microsoft.com/office/drawing/2014/main" id="{ECB6E526-02DD-4A83-AF18-005875401B73}"/>
              </a:ext>
            </a:extLst>
          </p:cNvPr>
          <p:cNvSpPr txBox="1">
            <a:spLocks noChangeArrowheads="1"/>
          </p:cNvSpPr>
          <p:nvPr/>
        </p:nvSpPr>
        <p:spPr bwMode="auto">
          <a:xfrm>
            <a:off x="4565650" y="4022725"/>
            <a:ext cx="1677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bg1"/>
                </a:solidFill>
                <a:ea typeface="SimSun" panose="02010600030101010101" pitchFamily="2" charset="-122"/>
              </a:rPr>
              <a:t>通道</a:t>
            </a:r>
            <a:r>
              <a:rPr lang="en-US" altLang="zh-CN" sz="2000" dirty="0">
                <a:solidFill>
                  <a:schemeClr val="bg1"/>
                </a:solidFill>
                <a:ea typeface="SimSun" panose="02010600030101010101" pitchFamily="2" charset="-122"/>
              </a:rPr>
              <a:t>----I/O</a:t>
            </a:r>
            <a:endParaRPr lang="zh-CN" altLang="en-US" sz="2000" dirty="0">
              <a:solidFill>
                <a:schemeClr val="bg1"/>
              </a:solidFill>
              <a:ea typeface="SimSun" panose="02010600030101010101" pitchFamily="2" charset="-122"/>
            </a:endParaRPr>
          </a:p>
        </p:txBody>
      </p:sp>
      <p:sp>
        <p:nvSpPr>
          <p:cNvPr id="13" name="文本框 7">
            <a:extLst>
              <a:ext uri="{FF2B5EF4-FFF2-40B4-BE49-F238E27FC236}">
                <a16:creationId xmlns:a16="http://schemas.microsoft.com/office/drawing/2014/main" id="{15815B5F-D022-41CC-8A12-96ECD4CD5660}"/>
              </a:ext>
            </a:extLst>
          </p:cNvPr>
          <p:cNvSpPr txBox="1">
            <a:spLocks noChangeArrowheads="1"/>
          </p:cNvSpPr>
          <p:nvPr/>
        </p:nvSpPr>
        <p:spPr bwMode="auto">
          <a:xfrm>
            <a:off x="2843213" y="2420938"/>
            <a:ext cx="1073150" cy="101600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DPS</a:t>
            </a:r>
          </a:p>
          <a:p>
            <a:pPr>
              <a:spcBef>
                <a:spcPct val="0"/>
              </a:spcBef>
              <a:buClrTx/>
              <a:buSzTx/>
              <a:buFontTx/>
              <a:buNone/>
            </a:pPr>
            <a:endParaRPr lang="zh-CN" altLang="en-US" sz="2000">
              <a:solidFill>
                <a:schemeClr val="tx1"/>
              </a:solidFill>
              <a:ea typeface="SimSun" panose="02010600030101010101" pitchFamily="2" charset="-122"/>
            </a:endParaRPr>
          </a:p>
        </p:txBody>
      </p:sp>
      <p:sp>
        <p:nvSpPr>
          <p:cNvPr id="14" name="文本框 12">
            <a:extLst>
              <a:ext uri="{FF2B5EF4-FFF2-40B4-BE49-F238E27FC236}">
                <a16:creationId xmlns:a16="http://schemas.microsoft.com/office/drawing/2014/main" id="{6C53E327-A09B-4D88-B5DE-65D59F24BD49}"/>
              </a:ext>
            </a:extLst>
          </p:cNvPr>
          <p:cNvSpPr txBox="1">
            <a:spLocks noChangeArrowheads="1"/>
          </p:cNvSpPr>
          <p:nvPr/>
        </p:nvSpPr>
        <p:spPr bwMode="auto">
          <a:xfrm>
            <a:off x="2333625" y="3683000"/>
            <a:ext cx="1565275" cy="13239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en-US" altLang="zh-CN" sz="2000">
                <a:solidFill>
                  <a:schemeClr val="tx1"/>
                </a:solidFill>
                <a:ea typeface="SimSun" panose="02010600030101010101" pitchFamily="2" charset="-122"/>
              </a:rPr>
              <a:t>Pindriver</a:t>
            </a:r>
          </a:p>
          <a:p>
            <a:pPr algn="ctr">
              <a:spcBef>
                <a:spcPct val="0"/>
              </a:spcBef>
              <a:buClrTx/>
              <a:buSzTx/>
              <a:buFontTx/>
              <a:buNone/>
            </a:pPr>
            <a:r>
              <a:rPr lang="zh-CN" altLang="en-US" sz="2000">
                <a:solidFill>
                  <a:schemeClr val="tx1"/>
                </a:solidFill>
                <a:ea typeface="SimSun" panose="02010600030101010101" pitchFamily="2" charset="-122"/>
              </a:rPr>
              <a:t>驱动</a:t>
            </a:r>
            <a:endParaRPr lang="en-US" altLang="zh-CN" sz="2000">
              <a:solidFill>
                <a:schemeClr val="tx1"/>
              </a:solidFill>
              <a:ea typeface="SimSun" panose="02010600030101010101" pitchFamily="2" charset="-122"/>
            </a:endParaRPr>
          </a:p>
          <a:p>
            <a:pPr algn="ctr">
              <a:spcBef>
                <a:spcPct val="0"/>
              </a:spcBef>
              <a:buClrTx/>
              <a:buSzTx/>
              <a:buFontTx/>
              <a:buNone/>
            </a:pPr>
            <a:r>
              <a:rPr lang="zh-CN" altLang="en-US" sz="2000">
                <a:solidFill>
                  <a:schemeClr val="tx1"/>
                </a:solidFill>
                <a:ea typeface="SimSun" panose="02010600030101010101" pitchFamily="2" charset="-122"/>
              </a:rPr>
              <a:t>输入比较器</a:t>
            </a:r>
            <a:endParaRPr lang="en-US" altLang="zh-CN" sz="2000">
              <a:solidFill>
                <a:schemeClr val="tx1"/>
              </a:solidFill>
              <a:ea typeface="SimSun" panose="02010600030101010101" pitchFamily="2" charset="-122"/>
            </a:endParaRPr>
          </a:p>
          <a:p>
            <a:pPr algn="ctr">
              <a:spcBef>
                <a:spcPct val="0"/>
              </a:spcBef>
              <a:buClrTx/>
              <a:buSzTx/>
              <a:buFontTx/>
              <a:buNone/>
            </a:pPr>
            <a:r>
              <a:rPr lang="en-US" altLang="zh-CN" sz="2000">
                <a:solidFill>
                  <a:schemeClr val="tx1"/>
                </a:solidFill>
                <a:ea typeface="SimSun" panose="02010600030101010101" pitchFamily="2" charset="-122"/>
              </a:rPr>
              <a:t>PMU</a:t>
            </a:r>
            <a:endParaRPr lang="zh-CN" altLang="en-US" sz="2000">
              <a:solidFill>
                <a:schemeClr val="tx1"/>
              </a:solidFill>
              <a:ea typeface="SimSun" panose="02010600030101010101" pitchFamily="2" charset="-122"/>
            </a:endParaRPr>
          </a:p>
        </p:txBody>
      </p:sp>
      <p:sp>
        <p:nvSpPr>
          <p:cNvPr id="15" name="文本框 12">
            <a:extLst>
              <a:ext uri="{FF2B5EF4-FFF2-40B4-BE49-F238E27FC236}">
                <a16:creationId xmlns:a16="http://schemas.microsoft.com/office/drawing/2014/main" id="{80B8793F-ED36-4935-A7AE-41730DC3CBBE}"/>
              </a:ext>
            </a:extLst>
          </p:cNvPr>
          <p:cNvSpPr txBox="1">
            <a:spLocks noChangeArrowheads="1"/>
          </p:cNvSpPr>
          <p:nvPr/>
        </p:nvSpPr>
        <p:spPr bwMode="auto">
          <a:xfrm>
            <a:off x="2627313" y="5240338"/>
            <a:ext cx="125730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en-US" altLang="zh-CN" sz="2000">
                <a:solidFill>
                  <a:schemeClr val="tx1"/>
                </a:solidFill>
                <a:ea typeface="SimSun" panose="02010600030101010101" pitchFamily="2" charset="-122"/>
              </a:rPr>
              <a:t>ADC</a:t>
            </a:r>
          </a:p>
          <a:p>
            <a:pPr algn="ctr">
              <a:spcBef>
                <a:spcPct val="0"/>
              </a:spcBef>
              <a:buClrTx/>
              <a:buSzTx/>
              <a:buFontTx/>
              <a:buNone/>
            </a:pPr>
            <a:r>
              <a:rPr lang="en-US" altLang="zh-CN" sz="2000">
                <a:solidFill>
                  <a:schemeClr val="tx1"/>
                </a:solidFill>
                <a:ea typeface="SimSun" panose="02010600030101010101" pitchFamily="2" charset="-122"/>
              </a:rPr>
              <a:t>DAC</a:t>
            </a:r>
            <a:endParaRPr lang="zh-CN" altLang="en-US" sz="2000">
              <a:solidFill>
                <a:schemeClr val="tx1"/>
              </a:solidFill>
              <a:ea typeface="SimSun" panose="02010600030101010101" pitchFamily="2" charset="-122"/>
            </a:endParaRPr>
          </a:p>
        </p:txBody>
      </p:sp>
      <p:cxnSp>
        <p:nvCxnSpPr>
          <p:cNvPr id="16" name="直接箭头连接符 3">
            <a:extLst>
              <a:ext uri="{FF2B5EF4-FFF2-40B4-BE49-F238E27FC236}">
                <a16:creationId xmlns:a16="http://schemas.microsoft.com/office/drawing/2014/main" id="{B526AA98-9DFA-45C5-9E46-F6645B4E2EB2}"/>
              </a:ext>
            </a:extLst>
          </p:cNvPr>
          <p:cNvCxnSpPr>
            <a:cxnSpLocks noChangeShapeType="1"/>
          </p:cNvCxnSpPr>
          <p:nvPr/>
        </p:nvCxnSpPr>
        <p:spPr bwMode="auto">
          <a:xfrm flipH="1">
            <a:off x="3916363" y="5445125"/>
            <a:ext cx="2705100"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直接箭头连接符 6">
            <a:extLst>
              <a:ext uri="{FF2B5EF4-FFF2-40B4-BE49-F238E27FC236}">
                <a16:creationId xmlns:a16="http://schemas.microsoft.com/office/drawing/2014/main" id="{7BCA8CC6-DD53-4D14-AE08-0EA1F731C33B}"/>
              </a:ext>
            </a:extLst>
          </p:cNvPr>
          <p:cNvCxnSpPr>
            <a:cxnSpLocks noChangeShapeType="1"/>
          </p:cNvCxnSpPr>
          <p:nvPr/>
        </p:nvCxnSpPr>
        <p:spPr bwMode="auto">
          <a:xfrm>
            <a:off x="3898900" y="5732463"/>
            <a:ext cx="2722563"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文本框 7">
            <a:extLst>
              <a:ext uri="{FF2B5EF4-FFF2-40B4-BE49-F238E27FC236}">
                <a16:creationId xmlns:a16="http://schemas.microsoft.com/office/drawing/2014/main" id="{74F849B1-FA5A-4AF0-8A79-9975DD924FAF}"/>
              </a:ext>
            </a:extLst>
          </p:cNvPr>
          <p:cNvSpPr txBox="1">
            <a:spLocks noChangeArrowheads="1"/>
          </p:cNvSpPr>
          <p:nvPr/>
        </p:nvSpPr>
        <p:spPr bwMode="auto">
          <a:xfrm>
            <a:off x="4356100" y="5006975"/>
            <a:ext cx="17287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模拟信号输入</a:t>
            </a:r>
          </a:p>
        </p:txBody>
      </p:sp>
      <p:sp>
        <p:nvSpPr>
          <p:cNvPr id="19" name="文本框 18">
            <a:extLst>
              <a:ext uri="{FF2B5EF4-FFF2-40B4-BE49-F238E27FC236}">
                <a16:creationId xmlns:a16="http://schemas.microsoft.com/office/drawing/2014/main" id="{EB80F5E9-5650-4A47-9BDA-E49DC1FF5E19}"/>
              </a:ext>
            </a:extLst>
          </p:cNvPr>
          <p:cNvSpPr txBox="1">
            <a:spLocks noChangeArrowheads="1"/>
          </p:cNvSpPr>
          <p:nvPr/>
        </p:nvSpPr>
        <p:spPr bwMode="auto">
          <a:xfrm>
            <a:off x="4356100" y="5732463"/>
            <a:ext cx="18034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SimSun" panose="02010600030101010101" pitchFamily="2" charset="-122"/>
              </a:rPr>
              <a:t>模拟信号输入</a:t>
            </a:r>
          </a:p>
        </p:txBody>
      </p:sp>
    </p:spTree>
    <p:extLst>
      <p:ext uri="{BB962C8B-B14F-4D97-AF65-F5344CB8AC3E}">
        <p14:creationId xmlns:p14="http://schemas.microsoft.com/office/powerpoint/2010/main" val="26395555"/>
      </p:ext>
    </p:extLst>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11C69D2-0829-46EA-9608-156BDC5F70A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
        <p:nvSpPr>
          <p:cNvPr id="9" name="副标题 2">
            <a:extLst>
              <a:ext uri="{FF2B5EF4-FFF2-40B4-BE49-F238E27FC236}">
                <a16:creationId xmlns:a16="http://schemas.microsoft.com/office/drawing/2014/main" id="{35657A74-6562-48E3-B99E-2C53FF5EB23B}"/>
              </a:ext>
            </a:extLst>
          </p:cNvPr>
          <p:cNvSpPr txBox="1">
            <a:spLocks/>
          </p:cNvSpPr>
          <p:nvPr/>
        </p:nvSpPr>
        <p:spPr>
          <a:xfrm>
            <a:off x="849771" y="3551749"/>
            <a:ext cx="6985913" cy="79208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3600" b="1" dirty="0">
                <a:solidFill>
                  <a:schemeClr val="bg1"/>
                </a:solidFill>
              </a:rPr>
              <a:t>二、数字集成电路测试技术</a:t>
            </a:r>
          </a:p>
          <a:p>
            <a:pPr algn="l"/>
            <a:endParaRPr lang="en-US" altLang="zh-CN" sz="2000" b="1" dirty="0">
              <a:solidFill>
                <a:schemeClr val="tx1"/>
              </a:solidFill>
            </a:endParaRPr>
          </a:p>
          <a:p>
            <a:pPr algn="l"/>
            <a:endParaRPr lang="en-US" altLang="zh-CN" sz="2000" b="1" dirty="0">
              <a:solidFill>
                <a:schemeClr val="tx1"/>
              </a:solidFill>
            </a:endParaRPr>
          </a:p>
          <a:p>
            <a:pPr algn="l"/>
            <a:endParaRPr lang="zh-CN" altLang="en-US" dirty="0">
              <a:solidFill>
                <a:schemeClr val="tx1"/>
              </a:solidFill>
            </a:endParaRPr>
          </a:p>
        </p:txBody>
      </p:sp>
      <p:sp>
        <p:nvSpPr>
          <p:cNvPr id="10" name="AutoShape 2">
            <a:extLst>
              <a:ext uri="{FF2B5EF4-FFF2-40B4-BE49-F238E27FC236}">
                <a16:creationId xmlns:a16="http://schemas.microsoft.com/office/drawing/2014/main" id="{EE0C1184-9B1C-4A34-9FC2-6EB699A868F0}"/>
              </a:ext>
            </a:extLst>
          </p:cNvPr>
          <p:cNvSpPr txBox="1">
            <a:spLocks noChangeArrowheads="1"/>
          </p:cNvSpPr>
          <p:nvPr/>
        </p:nvSpPr>
        <p:spPr>
          <a:xfrm>
            <a:off x="251520" y="1208891"/>
            <a:ext cx="8496944" cy="854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t>集成电路测试过程：</a:t>
            </a:r>
            <a:r>
              <a:rPr kumimoji="1" lang="zh-CN" altLang="en-US" sz="2800" b="1" dirty="0">
                <a:solidFill>
                  <a:srgbClr val="FF0000"/>
                </a:solidFill>
                <a:ea typeface="新細明體" panose="02020500000000000000" pitchFamily="18" charset="-120"/>
              </a:rPr>
              <a:t>从生产和使用角度</a:t>
            </a:r>
            <a:endParaRPr lang="en-US" altLang="zh-CN" sz="2800" b="1" dirty="0">
              <a:solidFill>
                <a:srgbClr val="FF0000"/>
              </a:solidFill>
            </a:endParaRPr>
          </a:p>
        </p:txBody>
      </p:sp>
      <p:sp>
        <p:nvSpPr>
          <p:cNvPr id="11" name="Rectangle 4">
            <a:extLst>
              <a:ext uri="{FF2B5EF4-FFF2-40B4-BE49-F238E27FC236}">
                <a16:creationId xmlns:a16="http://schemas.microsoft.com/office/drawing/2014/main" id="{452BB041-6D9E-4F11-AAF8-C2C35F9D294A}"/>
              </a:ext>
            </a:extLst>
          </p:cNvPr>
          <p:cNvSpPr txBox="1">
            <a:spLocks noChangeArrowheads="1"/>
          </p:cNvSpPr>
          <p:nvPr/>
        </p:nvSpPr>
        <p:spPr bwMode="auto">
          <a:xfrm>
            <a:off x="827088" y="2565400"/>
            <a:ext cx="7705725" cy="4103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a:defRPr/>
            </a:pPr>
            <a:r>
              <a:rPr lang="zh-CN" altLang="en-US" kern="0" dirty="0"/>
              <a:t>测试仪或测试系统组建（</a:t>
            </a:r>
            <a:r>
              <a:rPr lang="en-US" altLang="zh-CN" kern="0" dirty="0"/>
              <a:t>ATE)</a:t>
            </a:r>
          </a:p>
          <a:p>
            <a:pPr marL="0" indent="0">
              <a:buFont typeface="Wingdings" panose="05000000000000000000" pitchFamily="2" charset="2"/>
              <a:buNone/>
              <a:defRPr/>
            </a:pPr>
            <a:r>
              <a:rPr lang="en-US" altLang="zh-CN" kern="0" dirty="0"/>
              <a:t>    </a:t>
            </a:r>
            <a:r>
              <a:rPr lang="zh-CN" altLang="en-US" sz="2400" kern="0" dirty="0">
                <a:solidFill>
                  <a:srgbClr val="7030A0"/>
                </a:solidFill>
                <a:latin typeface="黑体" panose="02010609060101010101" pitchFamily="49" charset="-122"/>
                <a:ea typeface="黑体" panose="02010609060101010101" pitchFamily="49" charset="-122"/>
              </a:rPr>
              <a:t>最高信号速率</a:t>
            </a:r>
            <a:r>
              <a:rPr lang="en-US" altLang="zh-CN" sz="2400" kern="0" dirty="0">
                <a:solidFill>
                  <a:srgbClr val="7030A0"/>
                </a:solidFill>
                <a:latin typeface="黑体" panose="02010609060101010101" pitchFamily="49" charset="-122"/>
                <a:ea typeface="黑体" panose="02010609060101010101" pitchFamily="49" charset="-122"/>
              </a:rPr>
              <a:t>/</a:t>
            </a:r>
            <a:r>
              <a:rPr lang="zh-CN" altLang="en-US" sz="2400" kern="0" dirty="0">
                <a:solidFill>
                  <a:srgbClr val="7030A0"/>
                </a:solidFill>
                <a:latin typeface="黑体" panose="02010609060101010101" pitchFamily="49" charset="-122"/>
                <a:ea typeface="黑体" panose="02010609060101010101" pitchFamily="49" charset="-122"/>
              </a:rPr>
              <a:t>频率、同步定时精度、通道数量、</a:t>
            </a:r>
            <a:endParaRPr lang="en-US" altLang="zh-CN" sz="2400" kern="0" dirty="0">
              <a:solidFill>
                <a:srgbClr val="7030A0"/>
              </a:solidFill>
              <a:latin typeface="黑体" panose="02010609060101010101" pitchFamily="49" charset="-122"/>
              <a:ea typeface="黑体" panose="02010609060101010101" pitchFamily="49" charset="-122"/>
            </a:endParaRPr>
          </a:p>
          <a:p>
            <a:pPr marL="0" indent="0">
              <a:buFont typeface="Wingdings" panose="05000000000000000000" pitchFamily="2" charset="2"/>
              <a:buNone/>
              <a:defRPr/>
            </a:pPr>
            <a:r>
              <a:rPr lang="en-US" altLang="zh-CN" sz="2400" kern="0" dirty="0">
                <a:solidFill>
                  <a:srgbClr val="7030A0"/>
                </a:solidFill>
                <a:latin typeface="黑体" panose="02010609060101010101" pitchFamily="49" charset="-122"/>
                <a:ea typeface="黑体" panose="02010609060101010101" pitchFamily="49" charset="-122"/>
              </a:rPr>
              <a:t>     </a:t>
            </a:r>
            <a:r>
              <a:rPr lang="zh-CN" altLang="en-US" sz="2400" kern="0" dirty="0">
                <a:solidFill>
                  <a:srgbClr val="7030A0"/>
                </a:solidFill>
                <a:latin typeface="黑体" panose="02010609060101010101" pitchFamily="49" charset="-122"/>
                <a:ea typeface="黑体" panose="02010609060101010101" pitchFamily="49" charset="-122"/>
              </a:rPr>
              <a:t>电平范围、软件开发难度等</a:t>
            </a:r>
          </a:p>
          <a:p>
            <a:pPr>
              <a:defRPr/>
            </a:pPr>
            <a:r>
              <a:rPr lang="zh-CN" altLang="en-US" kern="0" dirty="0"/>
              <a:t>测试接口设计（</a:t>
            </a:r>
            <a:r>
              <a:rPr lang="en-US" altLang="zh-CN" kern="0" dirty="0"/>
              <a:t>DIB)</a:t>
            </a:r>
          </a:p>
          <a:p>
            <a:pPr marL="0" indent="0">
              <a:buFont typeface="Wingdings" panose="05000000000000000000" pitchFamily="2" charset="2"/>
              <a:buNone/>
              <a:defRPr/>
            </a:pPr>
            <a:r>
              <a:rPr lang="en-US" altLang="zh-CN" kern="0" dirty="0"/>
              <a:t>     </a:t>
            </a:r>
            <a:r>
              <a:rPr lang="zh-CN" altLang="en-US" sz="2400" kern="0" dirty="0">
                <a:solidFill>
                  <a:srgbClr val="7030A0"/>
                </a:solidFill>
                <a:latin typeface="黑体" panose="02010609060101010101" pitchFamily="49" charset="-122"/>
                <a:ea typeface="黑体" panose="02010609060101010101" pitchFamily="49" charset="-122"/>
              </a:rPr>
              <a:t>针脚数量、信号特性、信号传输</a:t>
            </a:r>
            <a:endParaRPr lang="zh-CN" altLang="en-US" kern="0" dirty="0">
              <a:latin typeface="黑体" panose="02010609060101010101" pitchFamily="49" charset="-122"/>
              <a:ea typeface="黑体" panose="02010609060101010101" pitchFamily="49" charset="-122"/>
            </a:endParaRPr>
          </a:p>
          <a:p>
            <a:pPr>
              <a:defRPr/>
            </a:pPr>
            <a:r>
              <a:rPr lang="zh-CN" altLang="en-US" kern="0" dirty="0"/>
              <a:t>测试程序开发</a:t>
            </a:r>
            <a:endParaRPr lang="en-US" altLang="zh-CN" kern="0" dirty="0"/>
          </a:p>
          <a:p>
            <a:pPr marL="0" indent="0">
              <a:buFont typeface="Wingdings" panose="05000000000000000000" pitchFamily="2" charset="2"/>
              <a:buNone/>
              <a:defRPr/>
            </a:pPr>
            <a:r>
              <a:rPr lang="zh-CN" altLang="en-US" kern="0" dirty="0">
                <a:solidFill>
                  <a:srgbClr val="7030A0"/>
                </a:solidFill>
              </a:rPr>
              <a:t>    </a:t>
            </a:r>
            <a:r>
              <a:rPr lang="zh-CN" altLang="en-US" sz="2400" kern="0" dirty="0">
                <a:solidFill>
                  <a:srgbClr val="7030A0"/>
                </a:solidFill>
                <a:latin typeface="黑体" panose="02010609060101010101" pitchFamily="49" charset="-122"/>
                <a:ea typeface="黑体" panose="02010609060101010101" pitchFamily="49" charset="-122"/>
              </a:rPr>
              <a:t>开发平台、二次开发工具、兼容性</a:t>
            </a:r>
            <a:endParaRPr lang="en-US" altLang="zh-CN" sz="2400" kern="0" dirty="0">
              <a:latin typeface="黑体" panose="02010609060101010101" pitchFamily="49" charset="-122"/>
              <a:ea typeface="黑体" panose="02010609060101010101" pitchFamily="49" charset="-122"/>
            </a:endParaRPr>
          </a:p>
          <a:p>
            <a:pPr>
              <a:defRPr/>
            </a:pPr>
            <a:r>
              <a:rPr lang="zh-CN" altLang="en-US" kern="0" dirty="0"/>
              <a:t>测试数据分析</a:t>
            </a:r>
            <a:r>
              <a:rPr lang="en-US" altLang="zh-CN" kern="0" dirty="0"/>
              <a:t>-</a:t>
            </a:r>
            <a:r>
              <a:rPr lang="zh-CN" altLang="en-US" kern="0" dirty="0">
                <a:solidFill>
                  <a:srgbClr val="FF3300"/>
                </a:solidFill>
              </a:rPr>
              <a:t>测试结论</a:t>
            </a:r>
            <a:r>
              <a:rPr lang="en-US" altLang="zh-CN" kern="0" dirty="0">
                <a:solidFill>
                  <a:srgbClr val="FF3300"/>
                </a:solidFill>
              </a:rPr>
              <a:t>-</a:t>
            </a:r>
            <a:r>
              <a:rPr lang="zh-CN" altLang="en-US" kern="0" dirty="0">
                <a:solidFill>
                  <a:srgbClr val="FF3300"/>
                </a:solidFill>
              </a:rPr>
              <a:t>设计或工艺改进意见</a:t>
            </a:r>
            <a:endParaRPr lang="en-US" altLang="zh-CN" kern="0" dirty="0">
              <a:solidFill>
                <a:srgbClr val="FF3300"/>
              </a:solidFill>
            </a:endParaRPr>
          </a:p>
          <a:p>
            <a:pPr marL="0" indent="0">
              <a:buFont typeface="Wingdings" panose="05000000000000000000" pitchFamily="2" charset="2"/>
              <a:buNone/>
              <a:defRPr/>
            </a:pPr>
            <a:r>
              <a:rPr lang="en-US" altLang="zh-CN" kern="0" dirty="0"/>
              <a:t>    </a:t>
            </a:r>
            <a:r>
              <a:rPr lang="en-US" altLang="zh-CN" sz="2400" kern="0" dirty="0">
                <a:solidFill>
                  <a:srgbClr val="7030A0"/>
                </a:solidFill>
              </a:rPr>
              <a:t> </a:t>
            </a:r>
            <a:endParaRPr lang="zh-CN" altLang="en-US" kern="0" dirty="0"/>
          </a:p>
        </p:txBody>
      </p:sp>
    </p:spTree>
    <p:extLst>
      <p:ext uri="{BB962C8B-B14F-4D97-AF65-F5344CB8AC3E}">
        <p14:creationId xmlns:p14="http://schemas.microsoft.com/office/powerpoint/2010/main" val="2407222078"/>
      </p:ext>
    </p:extLst>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bwMode="auto">
          <a:xfrm>
            <a:off x="2276634" y="169"/>
            <a:ext cx="5612681" cy="810344"/>
          </a:xfrm>
        </p:spPr>
        <p:txBody>
          <a:bodyPr wrap="square" lIns="91440" tIns="45720" rIns="91440" bIns="45720" numCol="1" anchorCtr="0" compatLnSpc="1"/>
          <a:lstStyle/>
          <a:p>
            <a:pPr algn="ctr">
              <a:defRPr/>
            </a:pPr>
            <a:r>
              <a:rPr lang="zh-CN" altLang="en-US" sz="2800" dirty="0">
                <a:solidFill>
                  <a:srgbClr val="800000"/>
                </a:solidFill>
                <a:latin typeface="黑体" panose="02010609060101010101" pitchFamily="49" charset="-122"/>
              </a:rPr>
              <a:t>课程内容</a:t>
            </a:r>
          </a:p>
        </p:txBody>
      </p:sp>
      <p:sp>
        <p:nvSpPr>
          <p:cNvPr id="5" name="文本框 4"/>
          <p:cNvSpPr txBox="1"/>
          <p:nvPr/>
        </p:nvSpPr>
        <p:spPr bwMode="auto">
          <a:xfrm>
            <a:off x="323528" y="1340768"/>
            <a:ext cx="8784976" cy="5008230"/>
          </a:xfrm>
          <a:prstGeom prst="rect">
            <a:avLst/>
          </a:prstGeom>
          <a:solidFill>
            <a:srgbClr val="7030A0"/>
          </a:solidFill>
          <a:ln>
            <a:noFill/>
          </a:ln>
        </p:spPr>
        <p:txBody>
          <a:bodyPr wrap="square">
            <a:spAutoFit/>
          </a:bodyPr>
          <a:lstStyle/>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第一章</a:t>
            </a:r>
            <a:r>
              <a:rPr lang="en-US" altLang="zh-CN" sz="2400" b="1" dirty="0">
                <a:solidFill>
                  <a:schemeClr val="bg1"/>
                </a:solidFill>
                <a:latin typeface="Comic Sans MS" panose="030F0702030302020204" pitchFamily="66" charset="0"/>
                <a:ea typeface="华文楷体" panose="02010600040101010101" pitchFamily="2" charset="-122"/>
              </a:rPr>
              <a:t>: </a:t>
            </a:r>
            <a:r>
              <a:rPr lang="zh-CN" altLang="en-US" sz="2400" b="1" dirty="0">
                <a:solidFill>
                  <a:schemeClr val="bg1"/>
                </a:solidFill>
                <a:latin typeface="Comic Sans MS" panose="030F0702030302020204" pitchFamily="66" charset="0"/>
                <a:ea typeface="华文楷体" panose="02010600040101010101" pitchFamily="2" charset="-122"/>
              </a:rPr>
              <a:t>混合集成电路测试概述</a:t>
            </a:r>
            <a:r>
              <a:rPr lang="en-US" altLang="zh-CN" sz="2400" b="1" dirty="0">
                <a:solidFill>
                  <a:schemeClr val="bg1"/>
                </a:solidFill>
                <a:latin typeface="Comic Sans MS" panose="030F0702030302020204" pitchFamily="66" charset="0"/>
                <a:ea typeface="华文楷体" panose="02010600040101010101" pitchFamily="2" charset="-122"/>
              </a:rPr>
              <a:t>------------------2</a:t>
            </a: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第二章</a:t>
            </a:r>
            <a:r>
              <a:rPr lang="en-US" altLang="zh-CN" sz="2400" b="1" dirty="0">
                <a:solidFill>
                  <a:schemeClr val="bg1"/>
                </a:solidFill>
                <a:latin typeface="Comic Sans MS" panose="030F0702030302020204" pitchFamily="66" charset="0"/>
                <a:ea typeface="华文楷体" panose="02010600040101010101" pitchFamily="2" charset="-122"/>
              </a:rPr>
              <a:t>:  DC</a:t>
            </a:r>
            <a:r>
              <a:rPr lang="zh-CN" altLang="en-US" sz="2400" b="1" dirty="0">
                <a:solidFill>
                  <a:schemeClr val="bg1"/>
                </a:solidFill>
                <a:latin typeface="Comic Sans MS" panose="030F0702030302020204" pitchFamily="66" charset="0"/>
                <a:ea typeface="华文楷体" panose="02010600040101010101" pitchFamily="2" charset="-122"/>
              </a:rPr>
              <a:t>参数测试及模拟测试</a:t>
            </a:r>
            <a:r>
              <a:rPr lang="en-US" altLang="zh-CN" sz="2400" b="1" dirty="0">
                <a:solidFill>
                  <a:schemeClr val="bg1"/>
                </a:solidFill>
                <a:latin typeface="Comic Sans MS" panose="030F0702030302020204" pitchFamily="66" charset="0"/>
                <a:ea typeface="华文楷体" panose="02010600040101010101" pitchFamily="2" charset="-122"/>
              </a:rPr>
              <a:t>-----------------6 </a:t>
            </a:r>
            <a:endParaRPr lang="zh-CN" altLang="zh-CN" sz="2400" b="1" dirty="0">
              <a:solidFill>
                <a:schemeClr val="bg1"/>
              </a:solidFill>
              <a:latin typeface="Comic Sans MS" panose="030F0702030302020204" pitchFamily="66" charset="0"/>
              <a:ea typeface="华文楷体" panose="02010600040101010101" pitchFamily="2" charset="-122"/>
            </a:endParaRP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第三章</a:t>
            </a:r>
            <a:r>
              <a:rPr lang="en-US" altLang="zh-CN" sz="2400" b="1" dirty="0">
                <a:solidFill>
                  <a:schemeClr val="bg1"/>
                </a:solidFill>
                <a:latin typeface="Comic Sans MS" panose="030F0702030302020204" pitchFamily="66" charset="0"/>
                <a:ea typeface="华文楷体" panose="02010600040101010101" pitchFamily="2" charset="-122"/>
              </a:rPr>
              <a:t>:  </a:t>
            </a:r>
            <a:r>
              <a:rPr lang="zh-CN" altLang="en-US" sz="2400" b="1" dirty="0">
                <a:solidFill>
                  <a:schemeClr val="bg1"/>
                </a:solidFill>
                <a:latin typeface="Comic Sans MS" panose="030F0702030302020204" pitchFamily="66" charset="0"/>
                <a:ea typeface="华文楷体" panose="02010600040101010101" pitchFamily="2" charset="-122"/>
              </a:rPr>
              <a:t>数字集成电路测试 </a:t>
            </a:r>
            <a:r>
              <a:rPr lang="en-US" altLang="zh-CN" sz="2400" b="1" dirty="0">
                <a:solidFill>
                  <a:schemeClr val="bg1"/>
                </a:solidFill>
                <a:latin typeface="Comic Sans MS" panose="030F0702030302020204" pitchFamily="66" charset="0"/>
                <a:ea typeface="华文楷体" panose="02010600040101010101" pitchFamily="2" charset="-122"/>
              </a:rPr>
              <a:t>--------------------4</a:t>
            </a:r>
            <a:endParaRPr lang="zh-CN" altLang="zh-CN" sz="2400" b="1" dirty="0">
              <a:solidFill>
                <a:schemeClr val="bg1"/>
              </a:solidFill>
              <a:latin typeface="Comic Sans MS" panose="030F0702030302020204" pitchFamily="66" charset="0"/>
              <a:ea typeface="华文楷体" panose="02010600040101010101" pitchFamily="2" charset="-122"/>
            </a:endParaRP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第四章</a:t>
            </a:r>
            <a:r>
              <a:rPr lang="en-US" altLang="zh-CN" sz="2400" b="1" dirty="0">
                <a:solidFill>
                  <a:schemeClr val="bg1"/>
                </a:solidFill>
                <a:latin typeface="Comic Sans MS" panose="030F0702030302020204" pitchFamily="66" charset="0"/>
                <a:ea typeface="华文楷体" panose="02010600040101010101" pitchFamily="2" charset="-122"/>
              </a:rPr>
              <a:t>: DAC</a:t>
            </a:r>
            <a:r>
              <a:rPr lang="zh-CN" altLang="en-US" sz="2400" b="1" dirty="0">
                <a:solidFill>
                  <a:schemeClr val="bg1"/>
                </a:solidFill>
                <a:latin typeface="Comic Sans MS" panose="030F0702030302020204" pitchFamily="66" charset="0"/>
                <a:ea typeface="华文楷体" panose="02010600040101010101" pitchFamily="2" charset="-122"/>
              </a:rPr>
              <a:t>与</a:t>
            </a:r>
            <a:r>
              <a:rPr lang="en-US" altLang="zh-CN" sz="2400" b="1" dirty="0">
                <a:solidFill>
                  <a:schemeClr val="bg1"/>
                </a:solidFill>
                <a:latin typeface="Comic Sans MS" panose="030F0702030302020204" pitchFamily="66" charset="0"/>
                <a:ea typeface="华文楷体" panose="02010600040101010101" pitchFamily="2" charset="-122"/>
              </a:rPr>
              <a:t>ADC </a:t>
            </a:r>
            <a:r>
              <a:rPr lang="zh-CN" altLang="en-US" sz="2400" b="1" dirty="0">
                <a:solidFill>
                  <a:schemeClr val="bg1"/>
                </a:solidFill>
                <a:latin typeface="Comic Sans MS" panose="030F0702030302020204" pitchFamily="66" charset="0"/>
                <a:ea typeface="华文楷体" panose="02010600040101010101" pitchFamily="2" charset="-122"/>
              </a:rPr>
              <a:t>测试</a:t>
            </a:r>
            <a:r>
              <a:rPr lang="en-US" altLang="zh-CN" sz="2400" b="1" dirty="0">
                <a:solidFill>
                  <a:schemeClr val="bg1"/>
                </a:solidFill>
                <a:latin typeface="Comic Sans MS" panose="030F0702030302020204" pitchFamily="66" charset="0"/>
                <a:ea typeface="华文楷体" panose="02010600040101010101" pitchFamily="2" charset="-122"/>
              </a:rPr>
              <a:t>----------------------8</a:t>
            </a: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第五章：时钟和串行数据通信通道测量</a:t>
            </a:r>
            <a:r>
              <a:rPr lang="en-US" altLang="zh-CN" sz="2400" b="1" dirty="0">
                <a:solidFill>
                  <a:schemeClr val="bg1"/>
                </a:solidFill>
                <a:latin typeface="Comic Sans MS" panose="030F0702030302020204" pitchFamily="66" charset="0"/>
                <a:ea typeface="华文楷体" panose="02010600040101010101" pitchFamily="2" charset="-122"/>
              </a:rPr>
              <a:t>-------------6</a:t>
            </a:r>
            <a:endParaRPr lang="zh-CN" altLang="zh-CN" sz="2400" b="1" dirty="0">
              <a:solidFill>
                <a:schemeClr val="bg1"/>
              </a:solidFill>
              <a:latin typeface="Comic Sans MS" panose="030F0702030302020204" pitchFamily="66" charset="0"/>
              <a:ea typeface="华文楷体" panose="02010600040101010101" pitchFamily="2" charset="-122"/>
            </a:endParaRP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第六章</a:t>
            </a:r>
            <a:r>
              <a:rPr lang="en-US" altLang="zh-CN" sz="2400" b="1" dirty="0">
                <a:solidFill>
                  <a:schemeClr val="bg1"/>
                </a:solidFill>
                <a:latin typeface="Comic Sans MS" panose="030F0702030302020204" pitchFamily="66" charset="0"/>
                <a:ea typeface="华文楷体" panose="02010600040101010101" pitchFamily="2" charset="-122"/>
              </a:rPr>
              <a:t>: ATE</a:t>
            </a:r>
            <a:r>
              <a:rPr lang="zh-CN" altLang="en-US" sz="2400" b="1" dirty="0">
                <a:solidFill>
                  <a:schemeClr val="bg1"/>
                </a:solidFill>
                <a:latin typeface="Comic Sans MS" panose="030F0702030302020204" pitchFamily="66" charset="0"/>
                <a:ea typeface="华文楷体" panose="02010600040101010101" pitchFamily="2" charset="-122"/>
              </a:rPr>
              <a:t>系统和</a:t>
            </a:r>
            <a:r>
              <a:rPr lang="en-US" altLang="zh-CN" sz="2400" b="1" dirty="0">
                <a:solidFill>
                  <a:schemeClr val="bg1"/>
                </a:solidFill>
                <a:latin typeface="Comic Sans MS" panose="030F0702030302020204" pitchFamily="66" charset="0"/>
                <a:ea typeface="华文楷体" panose="02010600040101010101" pitchFamily="2" charset="-122"/>
              </a:rPr>
              <a:t>DIB</a:t>
            </a:r>
            <a:r>
              <a:rPr lang="zh-CN" altLang="en-US" sz="2400" b="1" dirty="0">
                <a:solidFill>
                  <a:schemeClr val="bg1"/>
                </a:solidFill>
                <a:latin typeface="Comic Sans MS" panose="030F0702030302020204" pitchFamily="66" charset="0"/>
                <a:ea typeface="华文楷体" panose="02010600040101010101" pitchFamily="2" charset="-122"/>
              </a:rPr>
              <a:t>板设计</a:t>
            </a:r>
            <a:r>
              <a:rPr lang="en-US" altLang="zh-CN" sz="2400" b="1" dirty="0">
                <a:solidFill>
                  <a:schemeClr val="bg1"/>
                </a:solidFill>
                <a:latin typeface="Comic Sans MS" panose="030F0702030302020204" pitchFamily="66" charset="0"/>
                <a:ea typeface="华文楷体" panose="02010600040101010101" pitchFamily="2" charset="-122"/>
              </a:rPr>
              <a:t>------------------6</a:t>
            </a:r>
            <a:endParaRPr lang="zh-CN" altLang="zh-CN" sz="2400" b="1" dirty="0">
              <a:solidFill>
                <a:schemeClr val="bg1"/>
              </a:solidFill>
              <a:latin typeface="Comic Sans MS" panose="030F0702030302020204" pitchFamily="66" charset="0"/>
              <a:ea typeface="华文楷体" panose="02010600040101010101" pitchFamily="2" charset="-122"/>
            </a:endParaRP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第七章</a:t>
            </a:r>
            <a:r>
              <a:rPr lang="en-US" altLang="zh-CN" sz="2400" b="1" dirty="0">
                <a:solidFill>
                  <a:schemeClr val="bg1"/>
                </a:solidFill>
                <a:latin typeface="Comic Sans MS" panose="030F0702030302020204" pitchFamily="66" charset="0"/>
                <a:ea typeface="华文楷体" panose="02010600040101010101" pitchFamily="2" charset="-122"/>
              </a:rPr>
              <a:t>: </a:t>
            </a:r>
            <a:r>
              <a:rPr lang="zh-CN" altLang="en-US" sz="2400" b="1" dirty="0">
                <a:solidFill>
                  <a:schemeClr val="bg1"/>
                </a:solidFill>
                <a:latin typeface="Comic Sans MS" panose="030F0702030302020204" pitchFamily="66" charset="0"/>
                <a:ea typeface="华文楷体" panose="02010600040101010101" pitchFamily="2" charset="-122"/>
              </a:rPr>
              <a:t>可测性设计（</a:t>
            </a:r>
            <a:r>
              <a:rPr lang="en-US" altLang="zh-CN" sz="2400" b="1" dirty="0">
                <a:solidFill>
                  <a:schemeClr val="bg1"/>
                </a:solidFill>
                <a:latin typeface="Comic Sans MS" panose="030F0702030302020204" pitchFamily="66" charset="0"/>
                <a:ea typeface="华文楷体" panose="02010600040101010101" pitchFamily="2" charset="-122"/>
              </a:rPr>
              <a:t>DFT</a:t>
            </a:r>
            <a:r>
              <a:rPr lang="zh-CN" altLang="en-US" sz="2400" b="1" dirty="0">
                <a:solidFill>
                  <a:schemeClr val="bg1"/>
                </a:solidFill>
                <a:latin typeface="Comic Sans MS" panose="030F0702030302020204" pitchFamily="66" charset="0"/>
                <a:ea typeface="华文楷体" panose="02010600040101010101" pitchFamily="2" charset="-122"/>
              </a:rPr>
              <a:t>）</a:t>
            </a:r>
            <a:r>
              <a:rPr lang="en-US" altLang="zh-CN" sz="2400" b="1" dirty="0">
                <a:solidFill>
                  <a:schemeClr val="bg1"/>
                </a:solidFill>
                <a:latin typeface="Comic Sans MS" panose="030F0702030302020204" pitchFamily="66" charset="0"/>
                <a:ea typeface="华文楷体" panose="02010600040101010101" pitchFamily="2" charset="-122"/>
              </a:rPr>
              <a:t>--------------------4</a:t>
            </a:r>
          </a:p>
          <a:p>
            <a:pPr marL="342900" indent="-342900" eaLnBrk="1" hangingPunct="1">
              <a:lnSpc>
                <a:spcPct val="150000"/>
              </a:lnSpc>
              <a:spcBef>
                <a:spcPts val="600"/>
              </a:spcBef>
              <a:buFont typeface="Wingdings" panose="05000000000000000000" pitchFamily="2" charset="2"/>
              <a:buChar char="u"/>
              <a:defRPr/>
            </a:pPr>
            <a:r>
              <a:rPr lang="zh-CN" altLang="en-US" sz="2400" b="1" dirty="0">
                <a:solidFill>
                  <a:schemeClr val="bg1"/>
                </a:solidFill>
                <a:latin typeface="Comic Sans MS" panose="030F0702030302020204" pitchFamily="66" charset="0"/>
                <a:ea typeface="华文楷体" panose="02010600040101010101" pitchFamily="2" charset="-122"/>
              </a:rPr>
              <a:t>第八章</a:t>
            </a:r>
            <a:r>
              <a:rPr lang="en-US" altLang="zh-CN" sz="2400" b="1" dirty="0">
                <a:solidFill>
                  <a:schemeClr val="bg1"/>
                </a:solidFill>
                <a:latin typeface="Comic Sans MS" panose="030F0702030302020204" pitchFamily="66" charset="0"/>
                <a:ea typeface="华文楷体" panose="02010600040101010101" pitchFamily="2" charset="-122"/>
              </a:rPr>
              <a:t>: </a:t>
            </a:r>
            <a:r>
              <a:rPr lang="zh-CN" altLang="en-US" sz="2400" b="1" dirty="0">
                <a:solidFill>
                  <a:schemeClr val="bg1"/>
                </a:solidFill>
                <a:latin typeface="Comic Sans MS" panose="030F0702030302020204" pitchFamily="66" charset="0"/>
                <a:ea typeface="华文楷体" panose="02010600040101010101" pitchFamily="2" charset="-122"/>
              </a:rPr>
              <a:t>测试数据分析</a:t>
            </a:r>
            <a:r>
              <a:rPr lang="en-US" altLang="zh-CN" sz="2400" b="1" dirty="0">
                <a:solidFill>
                  <a:schemeClr val="bg1"/>
                </a:solidFill>
                <a:latin typeface="Comic Sans MS" panose="030F0702030302020204" pitchFamily="66" charset="0"/>
                <a:ea typeface="华文楷体" panose="02010600040101010101" pitchFamily="2" charset="-122"/>
              </a:rPr>
              <a:t>-------------------------4</a:t>
            </a:r>
          </a:p>
        </p:txBody>
      </p:sp>
    </p:spTree>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a:extLst>
              <a:ext uri="{FF2B5EF4-FFF2-40B4-BE49-F238E27FC236}">
                <a16:creationId xmlns:a16="http://schemas.microsoft.com/office/drawing/2014/main" id="{5B42DE24-847B-4CAE-8916-D18FDBBC0E1C}"/>
              </a:ext>
            </a:extLst>
          </p:cNvPr>
          <p:cNvSpPr>
            <a:spLocks noGrp="1" noChangeArrowheads="1"/>
          </p:cNvSpPr>
          <p:nvPr>
            <p:ph type="title"/>
          </p:nvPr>
        </p:nvSpPr>
        <p:spPr>
          <a:xfrm>
            <a:off x="425450" y="968375"/>
            <a:ext cx="7315200" cy="854075"/>
          </a:xfrm>
        </p:spPr>
        <p:txBody>
          <a:bodyPr/>
          <a:lstStyle/>
          <a:p>
            <a:r>
              <a:rPr lang="zh-CN" altLang="en-US" sz="3600">
                <a:solidFill>
                  <a:schemeClr val="hlink"/>
                </a:solidFill>
              </a:rPr>
              <a:t>测试内容</a:t>
            </a:r>
            <a:endParaRPr lang="en-US" altLang="zh-CN" sz="3600">
              <a:solidFill>
                <a:schemeClr val="hlink"/>
              </a:solidFill>
            </a:endParaRPr>
          </a:p>
        </p:txBody>
      </p:sp>
      <p:sp>
        <p:nvSpPr>
          <p:cNvPr id="17412" name="Text Box 10">
            <a:extLst>
              <a:ext uri="{FF2B5EF4-FFF2-40B4-BE49-F238E27FC236}">
                <a16:creationId xmlns:a16="http://schemas.microsoft.com/office/drawing/2014/main" id="{6FFD0801-FCFA-4E1B-BC8E-09EC835E2D39}"/>
              </a:ext>
            </a:extLst>
          </p:cNvPr>
          <p:cNvSpPr txBox="1">
            <a:spLocks noChangeArrowheads="1"/>
          </p:cNvSpPr>
          <p:nvPr/>
        </p:nvSpPr>
        <p:spPr bwMode="auto">
          <a:xfrm>
            <a:off x="1450975" y="1938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endParaRPr kumimoji="1" lang="zh-TW" altLang="zh-TW" sz="1800">
              <a:solidFill>
                <a:schemeClr val="tx1"/>
              </a:solidFill>
              <a:ea typeface="新細明體" panose="02020500000000000000" pitchFamily="18" charset="-120"/>
            </a:endParaRPr>
          </a:p>
        </p:txBody>
      </p:sp>
      <p:sp>
        <p:nvSpPr>
          <p:cNvPr id="7" name="Rectangle 4">
            <a:extLst>
              <a:ext uri="{FF2B5EF4-FFF2-40B4-BE49-F238E27FC236}">
                <a16:creationId xmlns:a16="http://schemas.microsoft.com/office/drawing/2014/main" id="{6BC46386-DC6F-4DFC-9CBF-6664EF9F8EF0}"/>
              </a:ext>
            </a:extLst>
          </p:cNvPr>
          <p:cNvSpPr txBox="1">
            <a:spLocks noChangeArrowheads="1"/>
          </p:cNvSpPr>
          <p:nvPr/>
        </p:nvSpPr>
        <p:spPr bwMode="auto">
          <a:xfrm>
            <a:off x="827088" y="1938338"/>
            <a:ext cx="7705725" cy="4443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a:defRPr/>
            </a:pPr>
            <a:r>
              <a:rPr lang="zh-CN" altLang="en-US" kern="0" dirty="0"/>
              <a:t>功能测试</a:t>
            </a:r>
            <a:endParaRPr lang="en-US" altLang="zh-CN" kern="0" dirty="0"/>
          </a:p>
          <a:p>
            <a:pPr marL="0" indent="0">
              <a:buFont typeface="Wingdings" panose="05000000000000000000" pitchFamily="2" charset="2"/>
              <a:buNone/>
              <a:defRPr/>
            </a:pPr>
            <a:r>
              <a:rPr lang="en-US" altLang="zh-CN" kern="0" dirty="0"/>
              <a:t>    </a:t>
            </a:r>
            <a:r>
              <a:rPr lang="zh-CN" altLang="en-US" sz="2400" kern="0" dirty="0">
                <a:solidFill>
                  <a:srgbClr val="7030A0"/>
                </a:solidFill>
              </a:rPr>
              <a:t>真值表、测试矢量集</a:t>
            </a:r>
          </a:p>
          <a:p>
            <a:pPr>
              <a:defRPr/>
            </a:pPr>
            <a:r>
              <a:rPr lang="zh-CN" altLang="en-US" kern="0" dirty="0"/>
              <a:t>直流参数测试</a:t>
            </a:r>
            <a:endParaRPr lang="en-US" altLang="zh-CN" kern="0" dirty="0"/>
          </a:p>
          <a:p>
            <a:pPr marL="0" indent="0">
              <a:buFont typeface="Wingdings" panose="05000000000000000000" pitchFamily="2" charset="2"/>
              <a:buNone/>
              <a:defRPr/>
            </a:pPr>
            <a:r>
              <a:rPr lang="en-US" altLang="zh-CN" kern="0" dirty="0"/>
              <a:t>     </a:t>
            </a:r>
            <a:r>
              <a:rPr lang="zh-CN" altLang="en-US" sz="2400" kern="0" dirty="0">
                <a:solidFill>
                  <a:srgbClr val="7030A0"/>
                </a:solidFill>
              </a:rPr>
              <a:t>连接性（开路</a:t>
            </a:r>
            <a:r>
              <a:rPr lang="en-US" altLang="zh-CN" sz="2400" kern="0" dirty="0">
                <a:solidFill>
                  <a:srgbClr val="7030A0"/>
                </a:solidFill>
              </a:rPr>
              <a:t>/</a:t>
            </a:r>
            <a:r>
              <a:rPr lang="zh-CN" altLang="en-US" sz="2400" kern="0" dirty="0">
                <a:solidFill>
                  <a:srgbClr val="7030A0"/>
                </a:solidFill>
              </a:rPr>
              <a:t>短路）、输出高</a:t>
            </a:r>
            <a:r>
              <a:rPr lang="en-US" altLang="zh-CN" sz="2400" kern="0" dirty="0">
                <a:solidFill>
                  <a:srgbClr val="7030A0"/>
                </a:solidFill>
              </a:rPr>
              <a:t>/</a:t>
            </a:r>
            <a:r>
              <a:rPr lang="zh-CN" altLang="en-US" sz="2400" kern="0" dirty="0">
                <a:solidFill>
                  <a:srgbClr val="7030A0"/>
                </a:solidFill>
              </a:rPr>
              <a:t>低电平（</a:t>
            </a:r>
            <a:r>
              <a:rPr lang="en-US" altLang="zh-CN" sz="2400" kern="0" dirty="0">
                <a:solidFill>
                  <a:srgbClr val="7030A0"/>
                </a:solidFill>
              </a:rPr>
              <a:t>V</a:t>
            </a:r>
            <a:r>
              <a:rPr lang="en-US" altLang="zh-CN" sz="1600" kern="0" dirty="0">
                <a:solidFill>
                  <a:srgbClr val="7030A0"/>
                </a:solidFill>
              </a:rPr>
              <a:t>OH</a:t>
            </a:r>
            <a:r>
              <a:rPr lang="en-US" altLang="zh-CN" sz="2400" kern="0" dirty="0">
                <a:solidFill>
                  <a:srgbClr val="7030A0"/>
                </a:solidFill>
              </a:rPr>
              <a:t>/V</a:t>
            </a:r>
            <a:r>
              <a:rPr lang="en-US" altLang="zh-CN" sz="1600" kern="0" dirty="0">
                <a:solidFill>
                  <a:srgbClr val="7030A0"/>
                </a:solidFill>
              </a:rPr>
              <a:t>OL</a:t>
            </a:r>
            <a:r>
              <a:rPr lang="en-US" altLang="zh-CN" sz="2400" kern="0" dirty="0">
                <a:solidFill>
                  <a:srgbClr val="7030A0"/>
                </a:solidFill>
              </a:rPr>
              <a:t>)</a:t>
            </a:r>
            <a:r>
              <a:rPr lang="zh-CN" altLang="en-US" sz="2400" kern="0" dirty="0">
                <a:solidFill>
                  <a:srgbClr val="7030A0"/>
                </a:solidFill>
              </a:rPr>
              <a:t>、输入高</a:t>
            </a:r>
            <a:r>
              <a:rPr lang="en-US" altLang="zh-CN" sz="2400" kern="0" dirty="0">
                <a:solidFill>
                  <a:srgbClr val="7030A0"/>
                </a:solidFill>
              </a:rPr>
              <a:t>/</a:t>
            </a:r>
            <a:r>
              <a:rPr lang="zh-CN" altLang="en-US" sz="2400" kern="0" dirty="0">
                <a:solidFill>
                  <a:srgbClr val="7030A0"/>
                </a:solidFill>
              </a:rPr>
              <a:t>低电流、输出驱动</a:t>
            </a:r>
            <a:r>
              <a:rPr lang="en-US" altLang="zh-CN" sz="2400" kern="0" dirty="0">
                <a:solidFill>
                  <a:srgbClr val="7030A0"/>
                </a:solidFill>
              </a:rPr>
              <a:t>/</a:t>
            </a:r>
            <a:r>
              <a:rPr lang="zh-CN" altLang="en-US" sz="2400" kern="0" dirty="0">
                <a:solidFill>
                  <a:srgbClr val="7030A0"/>
                </a:solidFill>
              </a:rPr>
              <a:t>灌入电流、输入漏电流、输入输出阻抗、电源电流</a:t>
            </a:r>
            <a:endParaRPr lang="zh-CN" altLang="en-US" kern="0" dirty="0"/>
          </a:p>
          <a:p>
            <a:pPr>
              <a:defRPr/>
            </a:pPr>
            <a:r>
              <a:rPr lang="zh-CN" altLang="en-US" kern="0" dirty="0"/>
              <a:t>交流参数</a:t>
            </a:r>
            <a:endParaRPr lang="en-US" altLang="zh-CN" kern="0" dirty="0"/>
          </a:p>
          <a:p>
            <a:pPr marL="0" indent="0">
              <a:buFont typeface="Wingdings" panose="05000000000000000000" pitchFamily="2" charset="2"/>
              <a:buNone/>
              <a:defRPr/>
            </a:pPr>
            <a:r>
              <a:rPr lang="en-US" altLang="zh-CN" kern="0" dirty="0">
                <a:solidFill>
                  <a:srgbClr val="7030A0"/>
                </a:solidFill>
              </a:rPr>
              <a:t> </a:t>
            </a:r>
            <a:r>
              <a:rPr lang="zh-CN" altLang="en-US" kern="0" dirty="0">
                <a:solidFill>
                  <a:srgbClr val="7030A0"/>
                </a:solidFill>
              </a:rPr>
              <a:t>    </a:t>
            </a:r>
            <a:r>
              <a:rPr lang="zh-CN" altLang="en-US" sz="2400" kern="0" dirty="0">
                <a:solidFill>
                  <a:srgbClr val="7030A0"/>
                </a:solidFill>
              </a:rPr>
              <a:t>传输延迟、上升</a:t>
            </a:r>
            <a:r>
              <a:rPr lang="en-US" altLang="zh-CN" sz="2400" kern="0" dirty="0">
                <a:solidFill>
                  <a:srgbClr val="7030A0"/>
                </a:solidFill>
              </a:rPr>
              <a:t>/</a:t>
            </a:r>
            <a:r>
              <a:rPr lang="zh-CN" altLang="en-US" sz="2400" kern="0" dirty="0">
                <a:solidFill>
                  <a:srgbClr val="7030A0"/>
                </a:solidFill>
              </a:rPr>
              <a:t>下降时间、建立保持时间、工作速率</a:t>
            </a:r>
            <a:endParaRPr lang="zh-CN" altLang="en-US" kern="0" dirty="0"/>
          </a:p>
        </p:txBody>
      </p:sp>
      <p:sp>
        <p:nvSpPr>
          <p:cNvPr id="6" name="Rectangle 2">
            <a:extLst>
              <a:ext uri="{FF2B5EF4-FFF2-40B4-BE49-F238E27FC236}">
                <a16:creationId xmlns:a16="http://schemas.microsoft.com/office/drawing/2014/main" id="{17BD2031-A082-495B-92D9-8FD04F767015}"/>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rPr>
              <a:t>集成电路测试简介</a:t>
            </a:r>
          </a:p>
        </p:txBody>
      </p:sp>
    </p:spTree>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1475656" y="1376391"/>
          <a:ext cx="6840760" cy="5481609"/>
        </p:xfrm>
        <a:graphic>
          <a:graphicData uri="http://schemas.openxmlformats.org/presentationml/2006/ole">
            <mc:AlternateContent xmlns:mc="http://schemas.openxmlformats.org/markup-compatibility/2006">
              <mc:Choice xmlns:v="urn:schemas-microsoft-com:vml" Requires="v">
                <p:oleObj spid="_x0000_s76854" r:id="rId3" imgW="8458200" imgH="7404100" progId="Visio.Drawing.11">
                  <p:embed/>
                </p:oleObj>
              </mc:Choice>
              <mc:Fallback>
                <p:oleObj r:id="rId3" imgW="8458200" imgH="7404100" progId="Visio.Drawing.11">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376391"/>
                        <a:ext cx="6840760" cy="5481609"/>
                      </a:xfrm>
                      <a:prstGeom prst="rect">
                        <a:avLst/>
                      </a:prstGeom>
                      <a:noFill/>
                    </p:spPr>
                  </p:pic>
                </p:oleObj>
              </mc:Fallback>
            </mc:AlternateContent>
          </a:graphicData>
        </a:graphic>
      </p:graphicFrame>
      <p:sp>
        <p:nvSpPr>
          <p:cNvPr id="2" name="文本框 1"/>
          <p:cNvSpPr txBox="1"/>
          <p:nvPr/>
        </p:nvSpPr>
        <p:spPr>
          <a:xfrm>
            <a:off x="1331640" y="764704"/>
            <a:ext cx="4104456" cy="461665"/>
          </a:xfrm>
          <a:prstGeom prst="rect">
            <a:avLst/>
          </a:prstGeom>
          <a:noFill/>
        </p:spPr>
        <p:txBody>
          <a:bodyPr wrap="square" rtlCol="0">
            <a:spAutoFit/>
          </a:bodyPr>
          <a:lstStyle/>
          <a:p>
            <a:r>
              <a:rPr lang="zh-CN" altLang="en-US" sz="2400" b="1" dirty="0"/>
              <a:t>集成电路测试流程图</a:t>
            </a:r>
          </a:p>
        </p:txBody>
      </p:sp>
    </p:spTree>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2"/>
          <p:cNvSpPr txBox="1">
            <a:spLocks/>
          </p:cNvSpPr>
          <p:nvPr/>
        </p:nvSpPr>
        <p:spPr>
          <a:xfrm>
            <a:off x="849771" y="3551749"/>
            <a:ext cx="6985913" cy="79208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3600" b="1" dirty="0">
                <a:solidFill>
                  <a:schemeClr val="bg1"/>
                </a:solidFill>
              </a:rPr>
              <a:t>二、数字集成电路测试技术</a:t>
            </a:r>
          </a:p>
          <a:p>
            <a:pPr algn="l"/>
            <a:endParaRPr lang="en-US" altLang="zh-CN" sz="2000" b="1" dirty="0">
              <a:solidFill>
                <a:schemeClr val="tx1"/>
              </a:solidFill>
            </a:endParaRPr>
          </a:p>
          <a:p>
            <a:pPr algn="l"/>
            <a:endParaRPr lang="en-US" altLang="zh-CN" sz="2000" b="1" dirty="0">
              <a:solidFill>
                <a:schemeClr val="tx1"/>
              </a:solidFill>
            </a:endParaRPr>
          </a:p>
          <a:p>
            <a:pPr algn="l"/>
            <a:endParaRPr lang="zh-CN" altLang="en-US" dirty="0">
              <a:solidFill>
                <a:schemeClr val="tx1"/>
              </a:solidFill>
            </a:endParaRPr>
          </a:p>
        </p:txBody>
      </p:sp>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361244" y="919910"/>
            <a:ext cx="8496944"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t>一、测试方案制定：</a:t>
            </a:r>
            <a:r>
              <a:rPr lang="zh-CN" altLang="en-US" sz="2900" b="1" dirty="0">
                <a:solidFill>
                  <a:srgbClr val="7030A0"/>
                </a:solidFill>
              </a:rPr>
              <a:t>测试规范</a:t>
            </a:r>
            <a:r>
              <a:rPr lang="en-US" altLang="zh-CN" sz="2900" b="1" dirty="0">
                <a:solidFill>
                  <a:srgbClr val="7030A0"/>
                </a:solidFill>
                <a:latin typeface="宋体" panose="02010600030101010101" pitchFamily="2" charset="-122"/>
                <a:ea typeface="宋体" panose="02010600030101010101" pitchFamily="2" charset="-122"/>
              </a:rPr>
              <a:t>→</a:t>
            </a:r>
            <a:r>
              <a:rPr lang="zh-CN" altLang="en-US" sz="2900" b="1" dirty="0">
                <a:solidFill>
                  <a:srgbClr val="7030A0"/>
                </a:solidFill>
              </a:rPr>
              <a:t>测试方案</a:t>
            </a:r>
            <a:endParaRPr lang="en-US" altLang="zh-CN" sz="2900" b="1" dirty="0">
              <a:solidFill>
                <a:srgbClr val="7030A0"/>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332094" y="1895949"/>
            <a:ext cx="8675252" cy="4103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indent="0">
              <a:buNone/>
            </a:pPr>
            <a:r>
              <a:rPr lang="zh-CN" altLang="zh-CN" sz="2400" dirty="0">
                <a:solidFill>
                  <a:schemeClr val="tx1"/>
                </a:solidFill>
              </a:rPr>
              <a:t>测试规范包括：</a:t>
            </a:r>
            <a:endParaRPr lang="en-US" altLang="zh-CN" sz="2400" dirty="0">
              <a:solidFill>
                <a:schemeClr val="tx1"/>
              </a:solidFill>
            </a:endParaRPr>
          </a:p>
          <a:p>
            <a:pPr>
              <a:buFont typeface="Wingdings" panose="05000000000000000000" pitchFamily="2" charset="2"/>
              <a:buChar char="ü"/>
            </a:pPr>
            <a:r>
              <a:rPr lang="en-US" altLang="zh-CN" sz="2400" dirty="0">
                <a:solidFill>
                  <a:srgbClr val="FF0000"/>
                </a:solidFill>
              </a:rPr>
              <a:t> </a:t>
            </a:r>
            <a:r>
              <a:rPr lang="zh-CN" altLang="zh-CN" sz="2400" dirty="0">
                <a:solidFill>
                  <a:srgbClr val="FF0000"/>
                </a:solidFill>
              </a:rPr>
              <a:t>功能、参数</a:t>
            </a:r>
            <a:r>
              <a:rPr lang="zh-CN" altLang="en-US" sz="2400" dirty="0">
                <a:solidFill>
                  <a:srgbClr val="FF0000"/>
                </a:solidFill>
              </a:rPr>
              <a:t>：</a:t>
            </a:r>
            <a:r>
              <a:rPr lang="zh-CN" altLang="zh-CN" sz="2400" dirty="0"/>
              <a:t>参数特性和测试条件、功能特性和要实现的算法、输入输出信号的特性、时钟频率等</a:t>
            </a:r>
            <a:r>
              <a:rPr lang="zh-CN" altLang="en-US" sz="2400" dirty="0"/>
              <a:t>）</a:t>
            </a:r>
            <a:endParaRPr lang="zh-CN" altLang="zh-CN" sz="2400" dirty="0"/>
          </a:p>
          <a:p>
            <a:pPr>
              <a:buFont typeface="Wingdings" panose="05000000000000000000" pitchFamily="2" charset="2"/>
              <a:buChar char="ü"/>
            </a:pPr>
            <a:r>
              <a:rPr lang="zh-CN" altLang="zh-CN" sz="2400" dirty="0">
                <a:solidFill>
                  <a:srgbClr val="FF0000"/>
                </a:solidFill>
              </a:rPr>
              <a:t>器件类型</a:t>
            </a:r>
            <a:r>
              <a:rPr lang="zh-CN" altLang="en-US" sz="2400" dirty="0">
                <a:solidFill>
                  <a:srgbClr val="FF0000"/>
                </a:solidFill>
              </a:rPr>
              <a:t>：</a:t>
            </a:r>
            <a:r>
              <a:rPr lang="zh-CN" altLang="zh-CN" sz="2400" dirty="0"/>
              <a:t>处理器、存储器、可编程逻辑器件、模拟电路、数模混合电路等。</a:t>
            </a:r>
            <a:endParaRPr lang="en-US" altLang="zh-CN" sz="2400" dirty="0"/>
          </a:p>
          <a:p>
            <a:pPr>
              <a:buFont typeface="Wingdings" panose="05000000000000000000" pitchFamily="2" charset="2"/>
              <a:buChar char="ü"/>
            </a:pPr>
            <a:r>
              <a:rPr lang="zh-CN" altLang="zh-CN" sz="2400" dirty="0">
                <a:solidFill>
                  <a:srgbClr val="FF0000"/>
                </a:solidFill>
              </a:rPr>
              <a:t>封装特性</a:t>
            </a:r>
            <a:r>
              <a:rPr lang="zh-CN" altLang="en-US" sz="2400" dirty="0">
                <a:solidFill>
                  <a:srgbClr val="FF0000"/>
                </a:solidFill>
              </a:rPr>
              <a:t>：</a:t>
            </a:r>
            <a:r>
              <a:rPr lang="zh-CN" altLang="zh-CN" sz="2400" dirty="0"/>
              <a:t>封装形式、管脚定义。</a:t>
            </a:r>
          </a:p>
          <a:p>
            <a:pPr>
              <a:buFont typeface="Wingdings" panose="05000000000000000000" pitchFamily="2" charset="2"/>
              <a:buChar char="ü"/>
            </a:pPr>
            <a:r>
              <a:rPr lang="zh-CN" altLang="zh-CN" sz="2400" dirty="0">
                <a:solidFill>
                  <a:srgbClr val="FF0000"/>
                </a:solidFill>
              </a:rPr>
              <a:t>工艺类别</a:t>
            </a:r>
            <a:r>
              <a:rPr lang="zh-CN" altLang="en-US" sz="2400" dirty="0">
                <a:solidFill>
                  <a:srgbClr val="FF0000"/>
                </a:solidFill>
              </a:rPr>
              <a:t>：</a:t>
            </a:r>
            <a:r>
              <a:rPr lang="zh-CN" altLang="zh-CN" sz="2400" dirty="0"/>
              <a:t>可编程门电路、专用</a:t>
            </a:r>
            <a:r>
              <a:rPr lang="en-US" altLang="zh-CN" sz="2400" dirty="0"/>
              <a:t>ASIC</a:t>
            </a:r>
            <a:r>
              <a:rPr lang="zh-CN" altLang="zh-CN" sz="2400" dirty="0"/>
              <a:t>电路、标准单元等。</a:t>
            </a:r>
          </a:p>
          <a:p>
            <a:pPr>
              <a:buFont typeface="Wingdings" panose="05000000000000000000" pitchFamily="2" charset="2"/>
              <a:buChar char="ü"/>
            </a:pPr>
            <a:r>
              <a:rPr lang="zh-CN" altLang="zh-CN" sz="2400" dirty="0">
                <a:solidFill>
                  <a:srgbClr val="FF0000"/>
                </a:solidFill>
              </a:rPr>
              <a:t>环境特性</a:t>
            </a:r>
            <a:r>
              <a:rPr lang="zh-CN" altLang="en-US" sz="2400" dirty="0">
                <a:solidFill>
                  <a:srgbClr val="FF0000"/>
                </a:solidFill>
              </a:rPr>
              <a:t>：</a:t>
            </a:r>
            <a:r>
              <a:rPr lang="zh-CN" altLang="zh-CN" sz="2400" dirty="0"/>
              <a:t>工作温度范围、电压范围、湿度等</a:t>
            </a:r>
          </a:p>
          <a:p>
            <a:pPr>
              <a:buFont typeface="Wingdings" panose="05000000000000000000" pitchFamily="2" charset="2"/>
              <a:buChar char="ü"/>
            </a:pPr>
            <a:r>
              <a:rPr lang="zh-CN" altLang="zh-CN" sz="2400" dirty="0">
                <a:solidFill>
                  <a:srgbClr val="FF0000"/>
                </a:solidFill>
              </a:rPr>
              <a:t>可靠性</a:t>
            </a:r>
            <a:r>
              <a:rPr lang="zh-CN" altLang="en-US" sz="2400" dirty="0">
                <a:solidFill>
                  <a:srgbClr val="FF0000"/>
                </a:solidFill>
              </a:rPr>
              <a:t>：</a:t>
            </a:r>
            <a:r>
              <a:rPr lang="zh-CN" altLang="zh-CN" sz="2400" dirty="0"/>
              <a:t>质量等级（商业级、工业级、军品级）、</a:t>
            </a:r>
            <a:r>
              <a:rPr lang="en-US" altLang="zh-CN" sz="2400" dirty="0"/>
              <a:t>ESD</a:t>
            </a:r>
            <a:r>
              <a:rPr lang="zh-CN" altLang="zh-CN" sz="2400" dirty="0"/>
              <a:t>、抗辐照能力等。</a:t>
            </a:r>
            <a:r>
              <a:rPr lang="en-US" altLang="zh-CN" sz="2400" kern="0" dirty="0"/>
              <a:t>    </a:t>
            </a:r>
            <a:r>
              <a:rPr lang="en-US" altLang="zh-CN" sz="2400" kern="0" dirty="0">
                <a:solidFill>
                  <a:srgbClr val="7030A0"/>
                </a:solidFill>
              </a:rPr>
              <a:t> </a:t>
            </a:r>
            <a:endParaRPr lang="zh-CN" altLang="en-US" sz="2400" kern="0" dirty="0"/>
          </a:p>
        </p:txBody>
      </p:sp>
      <p:sp>
        <p:nvSpPr>
          <p:cNvPr id="15" name="Rectangle 2">
            <a:extLst>
              <a:ext uri="{FF2B5EF4-FFF2-40B4-BE49-F238E27FC236}">
                <a16:creationId xmlns:a16="http://schemas.microsoft.com/office/drawing/2014/main" id="{8BDF37D5-B6E0-459A-A945-ACAF0F0B1224}"/>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6022502"/>
      </p:ext>
    </p:extLst>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2"/>
          <p:cNvSpPr txBox="1">
            <a:spLocks/>
          </p:cNvSpPr>
          <p:nvPr/>
        </p:nvSpPr>
        <p:spPr>
          <a:xfrm>
            <a:off x="849771" y="3551749"/>
            <a:ext cx="6985913" cy="79208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3600" b="1" dirty="0">
                <a:solidFill>
                  <a:schemeClr val="bg1"/>
                </a:solidFill>
              </a:rPr>
              <a:t>二、数字集成电路测试技术</a:t>
            </a:r>
          </a:p>
          <a:p>
            <a:pPr algn="l"/>
            <a:endParaRPr lang="en-US" altLang="zh-CN" sz="2000" b="1" dirty="0">
              <a:solidFill>
                <a:schemeClr val="tx1"/>
              </a:solidFill>
            </a:endParaRPr>
          </a:p>
          <a:p>
            <a:pPr algn="l"/>
            <a:endParaRPr lang="en-US" altLang="zh-CN" sz="2000" b="1" dirty="0">
              <a:solidFill>
                <a:schemeClr val="tx1"/>
              </a:solidFill>
            </a:endParaRPr>
          </a:p>
          <a:p>
            <a:pPr algn="l"/>
            <a:endParaRPr lang="zh-CN" altLang="en-US" dirty="0">
              <a:solidFill>
                <a:schemeClr val="tx1"/>
              </a:solidFill>
            </a:endParaRPr>
          </a:p>
        </p:txBody>
      </p:sp>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251520" y="1208892"/>
            <a:ext cx="8496944"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t>一、测试方案制定：</a:t>
            </a:r>
            <a:r>
              <a:rPr lang="zh-CN" altLang="en-US" sz="2900" b="1" dirty="0">
                <a:solidFill>
                  <a:srgbClr val="7030A0"/>
                </a:solidFill>
              </a:rPr>
              <a:t>测试规范</a:t>
            </a:r>
            <a:r>
              <a:rPr lang="en-US" altLang="zh-CN" sz="2900" b="1" dirty="0">
                <a:solidFill>
                  <a:srgbClr val="7030A0"/>
                </a:solidFill>
                <a:latin typeface="宋体" panose="02010600030101010101" pitchFamily="2" charset="-122"/>
                <a:ea typeface="宋体" panose="02010600030101010101" pitchFamily="2" charset="-122"/>
              </a:rPr>
              <a:t>→</a:t>
            </a:r>
            <a:r>
              <a:rPr lang="zh-CN" altLang="en-US" sz="2900" b="1" dirty="0">
                <a:solidFill>
                  <a:srgbClr val="7030A0"/>
                </a:solidFill>
              </a:rPr>
              <a:t>测试方案</a:t>
            </a:r>
            <a:endParaRPr lang="en-US" altLang="zh-CN" sz="2900" b="1" dirty="0">
              <a:solidFill>
                <a:srgbClr val="7030A0"/>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323528" y="1923814"/>
            <a:ext cx="8675252" cy="4792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indent="0">
              <a:lnSpc>
                <a:spcPct val="150000"/>
              </a:lnSpc>
              <a:buNone/>
            </a:pPr>
            <a:r>
              <a:rPr lang="zh-CN" altLang="en-US" sz="2400" dirty="0">
                <a:solidFill>
                  <a:schemeClr val="tx2"/>
                </a:solidFill>
                <a:latin typeface="黑体" panose="02010609060101010101" pitchFamily="49" charset="-122"/>
                <a:ea typeface="黑体" panose="02010609060101010101" pitchFamily="49" charset="-122"/>
              </a:rPr>
              <a:t>测试方案包括</a:t>
            </a:r>
            <a:r>
              <a:rPr lang="zh-CN" altLang="zh-CN" sz="2400" dirty="0">
                <a:solidFill>
                  <a:schemeClr val="tx2"/>
                </a:solidFill>
                <a:latin typeface="黑体" panose="02010609060101010101" pitchFamily="49" charset="-122"/>
                <a:ea typeface="黑体" panose="02010609060101010101" pitchFamily="49" charset="-122"/>
              </a:rPr>
              <a:t>：</a:t>
            </a:r>
            <a:endParaRPr lang="en-US" altLang="zh-CN" sz="2400" dirty="0">
              <a:solidFill>
                <a:schemeClr val="tx2"/>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lang="zh-CN" altLang="en-US" sz="2400" dirty="0">
                <a:solidFill>
                  <a:srgbClr val="FF0000"/>
                </a:solidFill>
                <a:latin typeface="黑体" panose="02010609060101010101" pitchFamily="49" charset="-122"/>
                <a:ea typeface="黑体" panose="02010609060101010101" pitchFamily="49" charset="-122"/>
              </a:rPr>
              <a:t>测试仪（平台）的选择</a:t>
            </a:r>
            <a:endParaRPr lang="en-US" altLang="zh-CN" sz="2400" dirty="0">
              <a:solidFill>
                <a:srgbClr val="FF0000"/>
              </a:solidFill>
              <a:latin typeface="黑体" panose="02010609060101010101" pitchFamily="49" charset="-122"/>
              <a:ea typeface="黑体" panose="02010609060101010101" pitchFamily="49" charset="-122"/>
            </a:endParaRPr>
          </a:p>
          <a:p>
            <a:pPr marL="0" indent="0">
              <a:lnSpc>
                <a:spcPct val="150000"/>
              </a:lnSpc>
              <a:buNone/>
            </a:pPr>
            <a:r>
              <a:rPr lang="zh-CN" altLang="en-US" sz="2400" dirty="0">
                <a:solidFill>
                  <a:schemeClr val="tx2"/>
                </a:solidFill>
                <a:latin typeface="黑体" panose="02010609060101010101" pitchFamily="49" charset="-122"/>
                <a:ea typeface="黑体" panose="02010609060101010101" pitchFamily="49" charset="-122"/>
              </a:rPr>
              <a:t>    </a:t>
            </a:r>
            <a:r>
              <a:rPr lang="zh-CN" altLang="en-US" sz="2400" dirty="0">
                <a:solidFill>
                  <a:schemeClr val="tx1">
                    <a:lumMod val="75000"/>
                  </a:schemeClr>
                </a:solidFill>
                <a:latin typeface="黑体" panose="02010609060101010101" pitchFamily="49" charset="-122"/>
                <a:ea typeface="黑体" panose="02010609060101010101" pitchFamily="49" charset="-122"/>
              </a:rPr>
              <a:t>数据吞吐量、时钟频率、定时精度、测试向量深度、测试仪各种板卡的性能指标、测试仪机时需求及预计费用等。</a:t>
            </a:r>
            <a:endParaRPr lang="en-US" altLang="zh-CN" sz="2400" dirty="0">
              <a:solidFill>
                <a:schemeClr val="tx1">
                  <a:lumMod val="75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lang="zh-CN" altLang="en-US" sz="2400" dirty="0">
                <a:solidFill>
                  <a:srgbClr val="FF0000"/>
                </a:solidFill>
                <a:latin typeface="黑体" panose="02010609060101010101" pitchFamily="49" charset="-122"/>
                <a:ea typeface="黑体" panose="02010609060101010101" pitchFamily="49" charset="-122"/>
              </a:rPr>
              <a:t>测试夹具选择</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lang="en-US" altLang="zh-CN" sz="2400" dirty="0">
                <a:solidFill>
                  <a:srgbClr val="FF0000"/>
                </a:solidFill>
                <a:latin typeface="黑体" panose="02010609060101010101" pitchFamily="49" charset="-122"/>
                <a:ea typeface="黑体" panose="02010609060101010101" pitchFamily="49" charset="-122"/>
              </a:rPr>
              <a:t>DUT</a:t>
            </a:r>
            <a:r>
              <a:rPr lang="zh-CN" altLang="en-US" sz="2400" dirty="0">
                <a:solidFill>
                  <a:srgbClr val="FF0000"/>
                </a:solidFill>
                <a:latin typeface="黑体" panose="02010609060101010101" pitchFamily="49" charset="-122"/>
                <a:ea typeface="黑体" panose="02010609060101010101" pitchFamily="49" charset="-122"/>
              </a:rPr>
              <a:t>板设计方案</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lang="zh-CN" altLang="en-US" sz="2400" dirty="0">
                <a:solidFill>
                  <a:srgbClr val="FF0000"/>
                </a:solidFill>
                <a:latin typeface="黑体" panose="02010609060101010101" pitchFamily="49" charset="-122"/>
                <a:ea typeface="黑体" panose="02010609060101010101" pitchFamily="49" charset="-122"/>
              </a:rPr>
              <a:t>测试功能和参数项目清单</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ü"/>
            </a:pPr>
            <a:r>
              <a:rPr lang="zh-CN" altLang="en-US" sz="2400" dirty="0">
                <a:solidFill>
                  <a:srgbClr val="FF0000"/>
                </a:solidFill>
                <a:latin typeface="黑体" panose="02010609060101010101" pitchFamily="49" charset="-122"/>
                <a:ea typeface="黑体" panose="02010609060101010101" pitchFamily="49" charset="-122"/>
              </a:rPr>
              <a:t>测试计划等。</a:t>
            </a:r>
            <a:endParaRPr lang="zh-CN" altLang="en-US" sz="2400" kern="0" dirty="0">
              <a:latin typeface="黑体" panose="02010609060101010101" pitchFamily="49" charset="-122"/>
              <a:ea typeface="黑体" panose="02010609060101010101" pitchFamily="49" charset="-122"/>
            </a:endParaRPr>
          </a:p>
        </p:txBody>
      </p:sp>
      <p:sp>
        <p:nvSpPr>
          <p:cNvPr id="15" name="Rectangle 2">
            <a:extLst>
              <a:ext uri="{FF2B5EF4-FFF2-40B4-BE49-F238E27FC236}">
                <a16:creationId xmlns:a16="http://schemas.microsoft.com/office/drawing/2014/main" id="{0A81B2D4-99B7-4937-8BE2-20DA38770787}"/>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4364994"/>
      </p:ext>
    </p:extLst>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251520" y="1105587"/>
            <a:ext cx="8496944"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二、测试接口板设计</a:t>
            </a:r>
            <a:endParaRPr lang="en-US" altLang="zh-CN" sz="2900" b="1" dirty="0">
              <a:solidFill>
                <a:schemeClr val="tx1">
                  <a:lumMod val="75000"/>
                </a:schemeClr>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323528" y="1789850"/>
            <a:ext cx="8675252" cy="1627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indent="0">
              <a:lnSpc>
                <a:spcPct val="150000"/>
              </a:lnSpc>
              <a:buNone/>
            </a:pPr>
            <a:r>
              <a:rPr lang="zh-CN" altLang="en-US" sz="2400" dirty="0">
                <a:solidFill>
                  <a:schemeClr val="tx1">
                    <a:lumMod val="75000"/>
                  </a:schemeClr>
                </a:solidFill>
                <a:latin typeface="黑体" panose="02010609060101010101" pitchFamily="49" charset="-122"/>
                <a:ea typeface="黑体" panose="02010609060101010101" pitchFamily="49" charset="-122"/>
              </a:rPr>
              <a:t>用于连接测试机台硬件资源与待测集成电路，测试机台通过接口板实现对器件的测试。接口板上包括测试夹具</a:t>
            </a:r>
            <a:r>
              <a:rPr lang="en-US" altLang="zh-CN" sz="2400" dirty="0">
                <a:solidFill>
                  <a:schemeClr val="tx1">
                    <a:lumMod val="75000"/>
                  </a:schemeClr>
                </a:solidFill>
                <a:latin typeface="黑体" panose="02010609060101010101" pitchFamily="49" charset="-122"/>
                <a:ea typeface="黑体" panose="02010609060101010101" pitchFamily="49" charset="-122"/>
              </a:rPr>
              <a:t>/</a:t>
            </a:r>
            <a:r>
              <a:rPr lang="zh-CN" altLang="en-US" sz="2400" dirty="0">
                <a:solidFill>
                  <a:schemeClr val="tx1">
                    <a:lumMod val="75000"/>
                  </a:schemeClr>
                </a:solidFill>
                <a:latin typeface="黑体" panose="02010609060101010101" pitchFamily="49" charset="-122"/>
                <a:ea typeface="黑体" panose="02010609060101010101" pitchFamily="49" charset="-122"/>
              </a:rPr>
              <a:t>探针、接插件和一些测试所需辅助外围电路。</a:t>
            </a:r>
            <a:endParaRPr lang="zh-CN" altLang="en-US" sz="2400" kern="0" dirty="0">
              <a:solidFill>
                <a:schemeClr val="tx1">
                  <a:lumMod val="75000"/>
                </a:schemeClr>
              </a:solidFill>
              <a:latin typeface="黑体" panose="02010609060101010101" pitchFamily="49" charset="-122"/>
              <a:ea typeface="黑体" panose="02010609060101010101" pitchFamily="49" charset="-122"/>
            </a:endParaRPr>
          </a:p>
        </p:txBody>
      </p:sp>
      <p:pic>
        <p:nvPicPr>
          <p:cNvPr id="18434" name="图片 462">
            <a:extLst>
              <a:ext uri="{FF2B5EF4-FFF2-40B4-BE49-F238E27FC236}">
                <a16:creationId xmlns:a16="http://schemas.microsoft.com/office/drawing/2014/main" id="{8531F434-F5F7-413B-87C8-ED0FD20EF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99" y="3551747"/>
            <a:ext cx="4284055" cy="25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463">
            <a:extLst>
              <a:ext uri="{FF2B5EF4-FFF2-40B4-BE49-F238E27FC236}">
                <a16:creationId xmlns:a16="http://schemas.microsoft.com/office/drawing/2014/main" id="{FC79B9F3-CECF-4836-A83B-674DC66C3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569" y="3429000"/>
            <a:ext cx="2653619"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0ACF3DA1-0625-4D95-A1CF-34C93C3D7909}"/>
              </a:ext>
            </a:extLst>
          </p:cNvPr>
          <p:cNvSpPr txBox="1"/>
          <p:nvPr/>
        </p:nvSpPr>
        <p:spPr>
          <a:xfrm>
            <a:off x="943067" y="6165304"/>
            <a:ext cx="3312368" cy="461665"/>
          </a:xfrm>
          <a:prstGeom prst="rect">
            <a:avLst/>
          </a:prstGeom>
          <a:noFill/>
        </p:spPr>
        <p:txBody>
          <a:bodyPr wrap="square" rtlCol="0">
            <a:spAutoFit/>
          </a:bodyPr>
          <a:lstStyle/>
          <a:p>
            <a:pPr algn="ctr"/>
            <a:r>
              <a:rPr lang="zh-CN" altLang="zh-CN" sz="2400" b="1" dirty="0"/>
              <a:t>成品测试接口板</a:t>
            </a:r>
            <a:endParaRPr lang="zh-CN" altLang="en-US" sz="2400" b="1" dirty="0"/>
          </a:p>
        </p:txBody>
      </p:sp>
      <p:sp>
        <p:nvSpPr>
          <p:cNvPr id="15" name="文本框 14">
            <a:extLst>
              <a:ext uri="{FF2B5EF4-FFF2-40B4-BE49-F238E27FC236}">
                <a16:creationId xmlns:a16="http://schemas.microsoft.com/office/drawing/2014/main" id="{59BA10E2-69A6-423E-AEC1-6175FC306F85}"/>
              </a:ext>
            </a:extLst>
          </p:cNvPr>
          <p:cNvSpPr txBox="1"/>
          <p:nvPr/>
        </p:nvSpPr>
        <p:spPr>
          <a:xfrm>
            <a:off x="5686412" y="6165304"/>
            <a:ext cx="3312368" cy="461665"/>
          </a:xfrm>
          <a:prstGeom prst="rect">
            <a:avLst/>
          </a:prstGeom>
          <a:noFill/>
        </p:spPr>
        <p:txBody>
          <a:bodyPr wrap="square" rtlCol="0">
            <a:spAutoFit/>
          </a:bodyPr>
          <a:lstStyle/>
          <a:p>
            <a:pPr algn="ctr"/>
            <a:r>
              <a:rPr lang="zh-CN" altLang="en-US" sz="2400" b="1" dirty="0"/>
              <a:t>晶圆</a:t>
            </a:r>
            <a:r>
              <a:rPr lang="zh-CN" altLang="zh-CN" sz="2400" b="1" dirty="0"/>
              <a:t>测试接口板</a:t>
            </a:r>
            <a:endParaRPr lang="zh-CN" altLang="en-US" sz="2400" b="1" dirty="0"/>
          </a:p>
        </p:txBody>
      </p:sp>
      <p:sp>
        <p:nvSpPr>
          <p:cNvPr id="17" name="Rectangle 2">
            <a:extLst>
              <a:ext uri="{FF2B5EF4-FFF2-40B4-BE49-F238E27FC236}">
                <a16:creationId xmlns:a16="http://schemas.microsoft.com/office/drawing/2014/main" id="{555A6CFC-1FE4-492A-A4B4-D3C3913525BD}"/>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853389"/>
      </p:ext>
    </p:extLst>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251520" y="1208892"/>
            <a:ext cx="8496944"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三、测试程序开发</a:t>
            </a:r>
            <a:endParaRPr lang="en-US" altLang="zh-CN" sz="2900" b="1" dirty="0">
              <a:solidFill>
                <a:schemeClr val="tx1">
                  <a:lumMod val="75000"/>
                </a:schemeClr>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323528" y="1923814"/>
            <a:ext cx="3600400" cy="433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indent="0">
              <a:buNone/>
            </a:pPr>
            <a:r>
              <a:rPr lang="zh-CN" altLang="en-US" sz="2400" dirty="0">
                <a:solidFill>
                  <a:schemeClr val="tx1">
                    <a:lumMod val="75000"/>
                  </a:schemeClr>
                </a:solidFill>
                <a:latin typeface="黑体" panose="02010609060101010101" pitchFamily="49" charset="-122"/>
                <a:ea typeface="黑体" panose="02010609060101010101" pitchFamily="49" charset="-122"/>
              </a:rPr>
              <a:t>测试程序一般包括：</a:t>
            </a:r>
            <a:endParaRPr lang="en-US" altLang="zh-CN" sz="2400" dirty="0">
              <a:solidFill>
                <a:schemeClr val="tx1">
                  <a:lumMod val="75000"/>
                </a:schemeClr>
              </a:solidFill>
              <a:latin typeface="黑体" panose="02010609060101010101" pitchFamily="49" charset="-122"/>
              <a:ea typeface="黑体" panose="02010609060101010101" pitchFamily="49" charset="-122"/>
            </a:endParaRPr>
          </a:p>
          <a:p>
            <a:pPr marL="0" indent="0">
              <a:buNone/>
            </a:pPr>
            <a:r>
              <a:rPr lang="zh-CN" altLang="en-US" sz="2400" dirty="0">
                <a:solidFill>
                  <a:schemeClr val="tx1">
                    <a:lumMod val="75000"/>
                  </a:schemeClr>
                </a:solidFill>
                <a:latin typeface="黑体" panose="02010609060101010101" pitchFamily="49" charset="-122"/>
                <a:ea typeface="黑体" panose="02010609060101010101" pitchFamily="49" charset="-122"/>
              </a:rPr>
              <a:t>器件管脚</a:t>
            </a:r>
            <a:r>
              <a:rPr lang="en-US" altLang="zh-CN" sz="2400" dirty="0" err="1">
                <a:solidFill>
                  <a:schemeClr val="tx1">
                    <a:lumMod val="75000"/>
                  </a:schemeClr>
                </a:solidFill>
                <a:latin typeface="黑体" panose="02010609060101010101" pitchFamily="49" charset="-122"/>
                <a:ea typeface="黑体" panose="02010609060101010101" pitchFamily="49" charset="-122"/>
              </a:rPr>
              <a:t>PinMap</a:t>
            </a:r>
            <a:r>
              <a:rPr lang="zh-CN" altLang="en-US" sz="2400" dirty="0">
                <a:solidFill>
                  <a:schemeClr val="tx1">
                    <a:lumMod val="75000"/>
                  </a:schemeClr>
                </a:solidFill>
                <a:latin typeface="黑体" panose="02010609060101010101" pitchFamily="49" charset="-122"/>
                <a:ea typeface="黑体" panose="02010609060101010101" pitchFamily="49" charset="-122"/>
              </a:rPr>
              <a:t>、直流参数</a:t>
            </a:r>
            <a:r>
              <a:rPr lang="en-US" altLang="zh-CN" sz="2400" dirty="0">
                <a:solidFill>
                  <a:schemeClr val="tx1">
                    <a:lumMod val="75000"/>
                  </a:schemeClr>
                </a:solidFill>
                <a:latin typeface="黑体" panose="02010609060101010101" pitchFamily="49" charset="-122"/>
                <a:ea typeface="黑体" panose="02010609060101010101" pitchFamily="49" charset="-122"/>
              </a:rPr>
              <a:t>DC Spec</a:t>
            </a:r>
            <a:r>
              <a:rPr lang="zh-CN" altLang="en-US" sz="2400" dirty="0">
                <a:solidFill>
                  <a:schemeClr val="tx1">
                    <a:lumMod val="75000"/>
                  </a:schemeClr>
                </a:solidFill>
                <a:latin typeface="黑体" panose="02010609060101010101" pitchFamily="49" charset="-122"/>
                <a:ea typeface="黑体" panose="02010609060101010101" pitchFamily="49" charset="-122"/>
              </a:rPr>
              <a:t>、交流参数</a:t>
            </a:r>
            <a:r>
              <a:rPr lang="en-US" altLang="zh-CN" sz="2400" dirty="0">
                <a:solidFill>
                  <a:schemeClr val="tx1">
                    <a:lumMod val="75000"/>
                  </a:schemeClr>
                </a:solidFill>
                <a:latin typeface="黑体" panose="02010609060101010101" pitchFamily="49" charset="-122"/>
                <a:ea typeface="黑体" panose="02010609060101010101" pitchFamily="49" charset="-122"/>
              </a:rPr>
              <a:t>AC Spec</a:t>
            </a:r>
            <a:r>
              <a:rPr lang="zh-CN" altLang="en-US" sz="2400" dirty="0">
                <a:solidFill>
                  <a:schemeClr val="tx1">
                    <a:lumMod val="75000"/>
                  </a:schemeClr>
                </a:solidFill>
                <a:latin typeface="黑体" panose="02010609060101010101" pitchFamily="49" charset="-122"/>
                <a:ea typeface="黑体" panose="02010609060101010101" pitchFamily="49" charset="-122"/>
              </a:rPr>
              <a:t>、测试图形</a:t>
            </a:r>
            <a:r>
              <a:rPr lang="en-US" altLang="zh-CN" sz="2400" dirty="0">
                <a:solidFill>
                  <a:schemeClr val="tx1">
                    <a:lumMod val="75000"/>
                  </a:schemeClr>
                </a:solidFill>
                <a:latin typeface="黑体" panose="02010609060101010101" pitchFamily="49" charset="-122"/>
                <a:ea typeface="黑体" panose="02010609060101010101" pitchFamily="49" charset="-122"/>
              </a:rPr>
              <a:t>Pat Set</a:t>
            </a:r>
            <a:r>
              <a:rPr lang="zh-CN" altLang="en-US" sz="2400" dirty="0">
                <a:solidFill>
                  <a:schemeClr val="tx1">
                    <a:lumMod val="75000"/>
                  </a:schemeClr>
                </a:solidFill>
                <a:latin typeface="黑体" panose="02010609060101010101" pitchFamily="49" charset="-122"/>
                <a:ea typeface="黑体" panose="02010609060101010101" pitchFamily="49" charset="-122"/>
              </a:rPr>
              <a:t>、测试事件</a:t>
            </a:r>
            <a:r>
              <a:rPr lang="en-US" altLang="zh-CN" sz="2400" dirty="0">
                <a:solidFill>
                  <a:schemeClr val="tx1">
                    <a:lumMod val="75000"/>
                  </a:schemeClr>
                </a:solidFill>
                <a:latin typeface="黑体" panose="02010609060101010101" pitchFamily="49" charset="-122"/>
                <a:ea typeface="黑体" panose="02010609060101010101" pitchFamily="49" charset="-122"/>
              </a:rPr>
              <a:t>Test Instance</a:t>
            </a:r>
            <a:r>
              <a:rPr lang="zh-CN" altLang="en-US" sz="2400" dirty="0">
                <a:solidFill>
                  <a:schemeClr val="tx1">
                    <a:lumMod val="75000"/>
                  </a:schemeClr>
                </a:solidFill>
                <a:latin typeface="黑体" panose="02010609060101010101" pitchFamily="49" charset="-122"/>
                <a:ea typeface="黑体" panose="02010609060101010101" pitchFamily="49" charset="-122"/>
              </a:rPr>
              <a:t>、测试流程表</a:t>
            </a:r>
            <a:r>
              <a:rPr lang="en-US" altLang="zh-CN" sz="2400" dirty="0">
                <a:solidFill>
                  <a:schemeClr val="tx1">
                    <a:lumMod val="75000"/>
                  </a:schemeClr>
                </a:solidFill>
                <a:latin typeface="黑体" panose="02010609060101010101" pitchFamily="49" charset="-122"/>
                <a:ea typeface="黑体" panose="02010609060101010101" pitchFamily="49" charset="-122"/>
              </a:rPr>
              <a:t>Flow Table</a:t>
            </a:r>
            <a:r>
              <a:rPr lang="zh-CN" altLang="en-US" sz="2400" dirty="0">
                <a:solidFill>
                  <a:schemeClr val="tx1">
                    <a:lumMod val="75000"/>
                  </a:schemeClr>
                </a:solidFill>
                <a:latin typeface="黑体" panose="02010609060101010101" pitchFamily="49" charset="-122"/>
                <a:ea typeface="黑体" panose="02010609060101010101" pitchFamily="49" charset="-122"/>
              </a:rPr>
              <a:t>等模块设置。</a:t>
            </a:r>
            <a:endParaRPr lang="en-US" altLang="zh-CN" sz="2400" dirty="0">
              <a:solidFill>
                <a:schemeClr val="tx1">
                  <a:lumMod val="75000"/>
                </a:schemeClr>
              </a:solidFill>
              <a:latin typeface="黑体" panose="02010609060101010101" pitchFamily="49" charset="-122"/>
              <a:ea typeface="黑体" panose="02010609060101010101" pitchFamily="49" charset="-122"/>
            </a:endParaRPr>
          </a:p>
          <a:p>
            <a:pPr marL="0" indent="0">
              <a:buNone/>
            </a:pPr>
            <a:r>
              <a:rPr lang="zh-CN" altLang="en-US" sz="2400" dirty="0">
                <a:solidFill>
                  <a:schemeClr val="tx1">
                    <a:lumMod val="75000"/>
                  </a:schemeClr>
                </a:solidFill>
                <a:latin typeface="黑体" panose="02010609060101010101" pitchFamily="49" charset="-122"/>
                <a:ea typeface="黑体" panose="02010609060101010101" pitchFamily="49" charset="-122"/>
              </a:rPr>
              <a:t>其中测试事件</a:t>
            </a:r>
            <a:r>
              <a:rPr lang="en-US" altLang="zh-CN" sz="2400" dirty="0">
                <a:solidFill>
                  <a:schemeClr val="tx1">
                    <a:lumMod val="75000"/>
                  </a:schemeClr>
                </a:solidFill>
                <a:latin typeface="黑体" panose="02010609060101010101" pitchFamily="49" charset="-122"/>
                <a:ea typeface="黑体" panose="02010609060101010101" pitchFamily="49" charset="-122"/>
              </a:rPr>
              <a:t>Test Instance</a:t>
            </a:r>
            <a:r>
              <a:rPr lang="zh-CN" altLang="en-US" sz="2400" dirty="0">
                <a:solidFill>
                  <a:schemeClr val="tx1">
                    <a:lumMod val="75000"/>
                  </a:schemeClr>
                </a:solidFill>
                <a:latin typeface="黑体" panose="02010609060101010101" pitchFamily="49" charset="-122"/>
                <a:ea typeface="黑体" panose="02010609060101010101" pitchFamily="49" charset="-122"/>
              </a:rPr>
              <a:t>包括各种接触测试、功能、直流和交流参数测试。</a:t>
            </a:r>
            <a:endParaRPr lang="zh-CN" altLang="en-US" sz="2400" kern="0" dirty="0">
              <a:solidFill>
                <a:schemeClr val="tx1">
                  <a:lumMod val="75000"/>
                </a:schemeClr>
              </a:solidFill>
              <a:latin typeface="黑体" panose="02010609060101010101" pitchFamily="49" charset="-122"/>
              <a:ea typeface="黑体" panose="02010609060101010101" pitchFamily="49" charset="-122"/>
            </a:endParaRPr>
          </a:p>
        </p:txBody>
      </p:sp>
      <p:grpSp>
        <p:nvGrpSpPr>
          <p:cNvPr id="63" name="组合 62">
            <a:extLst>
              <a:ext uri="{FF2B5EF4-FFF2-40B4-BE49-F238E27FC236}">
                <a16:creationId xmlns:a16="http://schemas.microsoft.com/office/drawing/2014/main" id="{1E0CC692-124D-465C-8CEE-133713265652}"/>
              </a:ext>
            </a:extLst>
          </p:cNvPr>
          <p:cNvGrpSpPr/>
          <p:nvPr/>
        </p:nvGrpSpPr>
        <p:grpSpPr>
          <a:xfrm>
            <a:off x="4572001" y="1227147"/>
            <a:ext cx="2808312" cy="5646107"/>
            <a:chOff x="4572001" y="1227147"/>
            <a:chExt cx="2808312" cy="5646107"/>
          </a:xfrm>
        </p:grpSpPr>
        <p:grpSp>
          <p:nvGrpSpPr>
            <p:cNvPr id="61" name="组合 60">
              <a:extLst>
                <a:ext uri="{FF2B5EF4-FFF2-40B4-BE49-F238E27FC236}">
                  <a16:creationId xmlns:a16="http://schemas.microsoft.com/office/drawing/2014/main" id="{8DABA533-07F7-456A-976E-CC5551116E1A}"/>
                </a:ext>
              </a:extLst>
            </p:cNvPr>
            <p:cNvGrpSpPr/>
            <p:nvPr/>
          </p:nvGrpSpPr>
          <p:grpSpPr>
            <a:xfrm>
              <a:off x="4572001" y="1227147"/>
              <a:ext cx="2808312" cy="5479641"/>
              <a:chOff x="5720115" y="1227147"/>
              <a:chExt cx="1660197" cy="5479641"/>
            </a:xfrm>
          </p:grpSpPr>
          <p:grpSp>
            <p:nvGrpSpPr>
              <p:cNvPr id="18" name="组合 17">
                <a:extLst>
                  <a:ext uri="{FF2B5EF4-FFF2-40B4-BE49-F238E27FC236}">
                    <a16:creationId xmlns:a16="http://schemas.microsoft.com/office/drawing/2014/main" id="{BF3CB1D2-EB9F-4D73-94F4-BE84AEE8C2D2}"/>
                  </a:ext>
                </a:extLst>
              </p:cNvPr>
              <p:cNvGrpSpPr/>
              <p:nvPr/>
            </p:nvGrpSpPr>
            <p:grpSpPr>
              <a:xfrm>
                <a:off x="5724128" y="1227147"/>
                <a:ext cx="1656184" cy="696667"/>
                <a:chOff x="5724128" y="1227147"/>
                <a:chExt cx="1656184" cy="696667"/>
              </a:xfrm>
            </p:grpSpPr>
            <p:sp>
              <p:nvSpPr>
                <p:cNvPr id="6" name="文本框 5">
                  <a:extLst>
                    <a:ext uri="{FF2B5EF4-FFF2-40B4-BE49-F238E27FC236}">
                      <a16:creationId xmlns:a16="http://schemas.microsoft.com/office/drawing/2014/main" id="{9B4091BC-2B6A-452D-B03F-9CF783D3C4C2}"/>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zh-CN" altLang="en-US" b="1" dirty="0">
                      <a:solidFill>
                        <a:schemeClr val="bg1"/>
                      </a:solidFill>
                    </a:rPr>
                    <a:t>接触测试</a:t>
                  </a:r>
                </a:p>
              </p:txBody>
            </p:sp>
            <p:cxnSp>
              <p:nvCxnSpPr>
                <p:cNvPr id="8" name="直接箭头连接符 7">
                  <a:extLst>
                    <a:ext uri="{FF2B5EF4-FFF2-40B4-BE49-F238E27FC236}">
                      <a16:creationId xmlns:a16="http://schemas.microsoft.com/office/drawing/2014/main" id="{F06A8BA0-5F8A-42FE-9D31-D783008CD6E4}"/>
                    </a:ext>
                  </a:extLst>
                </p:cNvPr>
                <p:cNvCxnSpPr>
                  <a:stCxn id="6"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FAC0A29-8E39-4E12-BB27-ACE3130CE55E}"/>
                    </a:ext>
                  </a:extLst>
                </p:cNvPr>
                <p:cNvCxnSpPr>
                  <a:stCxn id="6"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2DD8F800-8A3A-44C2-9572-4D22CFB06D5B}"/>
                  </a:ext>
                </a:extLst>
              </p:cNvPr>
              <p:cNvGrpSpPr/>
              <p:nvPr/>
            </p:nvGrpSpPr>
            <p:grpSpPr>
              <a:xfrm>
                <a:off x="5724128" y="1916832"/>
                <a:ext cx="1656184" cy="696667"/>
                <a:chOff x="5724128" y="1227147"/>
                <a:chExt cx="1656184" cy="696667"/>
              </a:xfrm>
            </p:grpSpPr>
            <p:sp>
              <p:nvSpPr>
                <p:cNvPr id="23" name="文本框 22">
                  <a:extLst>
                    <a:ext uri="{FF2B5EF4-FFF2-40B4-BE49-F238E27FC236}">
                      <a16:creationId xmlns:a16="http://schemas.microsoft.com/office/drawing/2014/main" id="{2CB301B3-A1EB-4EC0-80E2-35A8756654EC}"/>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zh-CN" altLang="en-US" b="1" dirty="0">
                      <a:solidFill>
                        <a:schemeClr val="bg1"/>
                      </a:solidFill>
                    </a:rPr>
                    <a:t>功能测试</a:t>
                  </a:r>
                </a:p>
              </p:txBody>
            </p:sp>
            <p:cxnSp>
              <p:nvCxnSpPr>
                <p:cNvPr id="24" name="直接箭头连接符 23">
                  <a:extLst>
                    <a:ext uri="{FF2B5EF4-FFF2-40B4-BE49-F238E27FC236}">
                      <a16:creationId xmlns:a16="http://schemas.microsoft.com/office/drawing/2014/main" id="{1AC8CC74-C13D-4F87-BC08-1EE641550C3B}"/>
                    </a:ext>
                  </a:extLst>
                </p:cNvPr>
                <p:cNvCxnSpPr>
                  <a:stCxn id="23"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89C30C9-4DD7-476E-91D3-386674E95DA1}"/>
                    </a:ext>
                  </a:extLst>
                </p:cNvPr>
                <p:cNvCxnSpPr>
                  <a:stCxn id="23"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6391A9E6-6C8E-452F-8B41-C624B8433CE6}"/>
                  </a:ext>
                </a:extLst>
              </p:cNvPr>
              <p:cNvGrpSpPr/>
              <p:nvPr/>
            </p:nvGrpSpPr>
            <p:grpSpPr>
              <a:xfrm>
                <a:off x="5724128" y="2588317"/>
                <a:ext cx="1656184" cy="696667"/>
                <a:chOff x="5724128" y="1227147"/>
                <a:chExt cx="1656184" cy="696667"/>
              </a:xfrm>
            </p:grpSpPr>
            <p:sp>
              <p:nvSpPr>
                <p:cNvPr id="27" name="文本框 26">
                  <a:extLst>
                    <a:ext uri="{FF2B5EF4-FFF2-40B4-BE49-F238E27FC236}">
                      <a16:creationId xmlns:a16="http://schemas.microsoft.com/office/drawing/2014/main" id="{973FC49D-C729-48B5-92F3-697C73659C79}"/>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en-US" altLang="zh-CN" b="1" dirty="0">
                      <a:solidFill>
                        <a:schemeClr val="bg1"/>
                      </a:solidFill>
                    </a:rPr>
                    <a:t>I</a:t>
                  </a:r>
                  <a:r>
                    <a:rPr lang="en-US" altLang="zh-CN" b="1" baseline="-25000" dirty="0">
                      <a:solidFill>
                        <a:schemeClr val="bg1"/>
                      </a:solidFill>
                    </a:rPr>
                    <a:t>DD</a:t>
                  </a:r>
                  <a:r>
                    <a:rPr lang="zh-CN" altLang="en-US" b="1" dirty="0">
                      <a:solidFill>
                        <a:schemeClr val="bg1"/>
                      </a:solidFill>
                    </a:rPr>
                    <a:t>、</a:t>
                  </a:r>
                  <a:r>
                    <a:rPr lang="en-US" altLang="zh-CN" b="1" dirty="0">
                      <a:solidFill>
                        <a:schemeClr val="bg1"/>
                      </a:solidFill>
                    </a:rPr>
                    <a:t>I</a:t>
                  </a:r>
                  <a:r>
                    <a:rPr lang="en-US" altLang="zh-CN" b="1" baseline="-25000" dirty="0">
                      <a:solidFill>
                        <a:schemeClr val="bg1"/>
                      </a:solidFill>
                    </a:rPr>
                    <a:t>A</a:t>
                  </a:r>
                  <a:r>
                    <a:rPr lang="zh-CN" altLang="en-US" b="1" dirty="0">
                      <a:solidFill>
                        <a:schemeClr val="bg1"/>
                      </a:solidFill>
                    </a:rPr>
                    <a:t>测试</a:t>
                  </a:r>
                </a:p>
              </p:txBody>
            </p:sp>
            <p:cxnSp>
              <p:nvCxnSpPr>
                <p:cNvPr id="28" name="直接箭头连接符 27">
                  <a:extLst>
                    <a:ext uri="{FF2B5EF4-FFF2-40B4-BE49-F238E27FC236}">
                      <a16:creationId xmlns:a16="http://schemas.microsoft.com/office/drawing/2014/main" id="{F5355054-9489-4387-9E42-89A8CEA01F0C}"/>
                    </a:ext>
                  </a:extLst>
                </p:cNvPr>
                <p:cNvCxnSpPr>
                  <a:cxnSpLocks/>
                  <a:stCxn id="27"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BF0C3EF-BF1A-4ED9-B8FA-D45160A29A78}"/>
                    </a:ext>
                  </a:extLst>
                </p:cNvPr>
                <p:cNvCxnSpPr>
                  <a:cxnSpLocks/>
                  <a:stCxn id="27"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ECD019F1-58D0-4F6B-94B9-AAE38D50BF63}"/>
                  </a:ext>
                </a:extLst>
              </p:cNvPr>
              <p:cNvGrpSpPr/>
              <p:nvPr/>
            </p:nvGrpSpPr>
            <p:grpSpPr>
              <a:xfrm>
                <a:off x="5724128" y="3284984"/>
                <a:ext cx="1656184" cy="696667"/>
                <a:chOff x="5724128" y="1227147"/>
                <a:chExt cx="1656184" cy="696667"/>
              </a:xfrm>
            </p:grpSpPr>
            <p:sp>
              <p:nvSpPr>
                <p:cNvPr id="31" name="文本框 30">
                  <a:extLst>
                    <a:ext uri="{FF2B5EF4-FFF2-40B4-BE49-F238E27FC236}">
                      <a16:creationId xmlns:a16="http://schemas.microsoft.com/office/drawing/2014/main" id="{2607A517-00CD-44CD-9ED4-B7973383752F}"/>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en-US" altLang="zh-CN" b="1" dirty="0">
                      <a:solidFill>
                        <a:schemeClr val="bg1"/>
                      </a:solidFill>
                    </a:rPr>
                    <a:t>V</a:t>
                  </a:r>
                  <a:r>
                    <a:rPr lang="en-US" altLang="zh-CN" b="1" baseline="-25000" dirty="0">
                      <a:solidFill>
                        <a:schemeClr val="bg1"/>
                      </a:solidFill>
                    </a:rPr>
                    <a:t>IH</a:t>
                  </a:r>
                  <a:r>
                    <a:rPr lang="zh-CN" altLang="en-US" b="1" dirty="0">
                      <a:solidFill>
                        <a:schemeClr val="bg1"/>
                      </a:solidFill>
                    </a:rPr>
                    <a:t>、</a:t>
                  </a:r>
                  <a:r>
                    <a:rPr lang="en-US" altLang="zh-CN" b="1" dirty="0">
                      <a:solidFill>
                        <a:schemeClr val="bg1"/>
                      </a:solidFill>
                    </a:rPr>
                    <a:t>V</a:t>
                  </a:r>
                  <a:r>
                    <a:rPr lang="en-US" altLang="zh-CN" b="1" baseline="-25000" dirty="0">
                      <a:solidFill>
                        <a:schemeClr val="bg1"/>
                      </a:solidFill>
                    </a:rPr>
                    <a:t>IL</a:t>
                  </a:r>
                  <a:r>
                    <a:rPr lang="zh-CN" altLang="en-US" b="1" dirty="0">
                      <a:solidFill>
                        <a:schemeClr val="bg1"/>
                      </a:solidFill>
                    </a:rPr>
                    <a:t>测试</a:t>
                  </a:r>
                </a:p>
              </p:txBody>
            </p:sp>
            <p:cxnSp>
              <p:nvCxnSpPr>
                <p:cNvPr id="32" name="直接箭头连接符 31">
                  <a:extLst>
                    <a:ext uri="{FF2B5EF4-FFF2-40B4-BE49-F238E27FC236}">
                      <a16:creationId xmlns:a16="http://schemas.microsoft.com/office/drawing/2014/main" id="{A94F5A78-A4E4-4035-977B-3C4801E7278D}"/>
                    </a:ext>
                  </a:extLst>
                </p:cNvPr>
                <p:cNvCxnSpPr>
                  <a:stCxn id="31"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8AF6ED3-2168-428F-9630-1D0E491E6976}"/>
                    </a:ext>
                  </a:extLst>
                </p:cNvPr>
                <p:cNvCxnSpPr>
                  <a:stCxn id="31"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A345E4E-E46D-4BB6-9C2D-5AB50CAE19E7}"/>
                  </a:ext>
                </a:extLst>
              </p:cNvPr>
              <p:cNvGrpSpPr/>
              <p:nvPr/>
            </p:nvGrpSpPr>
            <p:grpSpPr>
              <a:xfrm>
                <a:off x="5724128" y="3956469"/>
                <a:ext cx="1656184" cy="696667"/>
                <a:chOff x="5724128" y="1227147"/>
                <a:chExt cx="1656184" cy="696667"/>
              </a:xfrm>
            </p:grpSpPr>
            <p:sp>
              <p:nvSpPr>
                <p:cNvPr id="35" name="文本框 34">
                  <a:extLst>
                    <a:ext uri="{FF2B5EF4-FFF2-40B4-BE49-F238E27FC236}">
                      <a16:creationId xmlns:a16="http://schemas.microsoft.com/office/drawing/2014/main" id="{4903A9E8-E3A9-4DB2-8509-BEF41D1CEE57}"/>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en-US" altLang="zh-CN" b="1" dirty="0">
                      <a:solidFill>
                        <a:schemeClr val="bg1"/>
                      </a:solidFill>
                    </a:rPr>
                    <a:t>V</a:t>
                  </a:r>
                  <a:r>
                    <a:rPr lang="en-US" altLang="zh-CN" b="1" baseline="-25000" dirty="0">
                      <a:solidFill>
                        <a:schemeClr val="bg1"/>
                      </a:solidFill>
                    </a:rPr>
                    <a:t>OL</a:t>
                  </a:r>
                  <a:r>
                    <a:rPr lang="zh-CN" altLang="en-US" b="1" dirty="0">
                      <a:solidFill>
                        <a:schemeClr val="bg1"/>
                      </a:solidFill>
                    </a:rPr>
                    <a:t>、</a:t>
                  </a:r>
                  <a:r>
                    <a:rPr lang="en-US" altLang="zh-CN" b="1" dirty="0">
                      <a:solidFill>
                        <a:schemeClr val="bg1"/>
                      </a:solidFill>
                    </a:rPr>
                    <a:t>V</a:t>
                  </a:r>
                  <a:r>
                    <a:rPr lang="en-US" altLang="zh-CN" b="1" baseline="-25000" dirty="0">
                      <a:solidFill>
                        <a:schemeClr val="bg1"/>
                      </a:solidFill>
                    </a:rPr>
                    <a:t>OH</a:t>
                  </a:r>
                  <a:r>
                    <a:rPr lang="zh-CN" altLang="en-US" b="1" dirty="0">
                      <a:solidFill>
                        <a:schemeClr val="bg1"/>
                      </a:solidFill>
                    </a:rPr>
                    <a:t>测试</a:t>
                  </a:r>
                </a:p>
              </p:txBody>
            </p:sp>
            <p:cxnSp>
              <p:nvCxnSpPr>
                <p:cNvPr id="36" name="直接箭头连接符 35">
                  <a:extLst>
                    <a:ext uri="{FF2B5EF4-FFF2-40B4-BE49-F238E27FC236}">
                      <a16:creationId xmlns:a16="http://schemas.microsoft.com/office/drawing/2014/main" id="{B0417D21-6D54-4146-9EBF-7604EA7DC232}"/>
                    </a:ext>
                  </a:extLst>
                </p:cNvPr>
                <p:cNvCxnSpPr>
                  <a:stCxn id="35"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04A3FDC-E749-426D-AED7-C694625A4386}"/>
                    </a:ext>
                  </a:extLst>
                </p:cNvPr>
                <p:cNvCxnSpPr>
                  <a:stCxn id="35"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790961F-610B-46C6-BD8B-7C8593EB7A02}"/>
                  </a:ext>
                </a:extLst>
              </p:cNvPr>
              <p:cNvGrpSpPr/>
              <p:nvPr/>
            </p:nvGrpSpPr>
            <p:grpSpPr>
              <a:xfrm>
                <a:off x="5720115" y="4648951"/>
                <a:ext cx="1656184" cy="696667"/>
                <a:chOff x="5724128" y="1227147"/>
                <a:chExt cx="1656184" cy="696667"/>
              </a:xfrm>
            </p:grpSpPr>
            <p:sp>
              <p:nvSpPr>
                <p:cNvPr id="39" name="文本框 38">
                  <a:extLst>
                    <a:ext uri="{FF2B5EF4-FFF2-40B4-BE49-F238E27FC236}">
                      <a16:creationId xmlns:a16="http://schemas.microsoft.com/office/drawing/2014/main" id="{E0FEEF0F-37DC-444D-BD5A-1D71D9E07D2F}"/>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en-US" altLang="zh-CN" b="1" dirty="0">
                      <a:solidFill>
                        <a:schemeClr val="bg1"/>
                      </a:solidFill>
                    </a:rPr>
                    <a:t>I</a:t>
                  </a:r>
                  <a:r>
                    <a:rPr lang="en-US" altLang="zh-CN" b="1" baseline="-25000" dirty="0">
                      <a:solidFill>
                        <a:schemeClr val="bg1"/>
                      </a:solidFill>
                    </a:rPr>
                    <a:t>IL</a:t>
                  </a:r>
                  <a:r>
                    <a:rPr lang="zh-CN" altLang="en-US" b="1" dirty="0">
                      <a:solidFill>
                        <a:schemeClr val="bg1"/>
                      </a:solidFill>
                    </a:rPr>
                    <a:t>、</a:t>
                  </a:r>
                  <a:r>
                    <a:rPr lang="en-US" altLang="zh-CN" b="1" dirty="0">
                      <a:solidFill>
                        <a:schemeClr val="bg1"/>
                      </a:solidFill>
                    </a:rPr>
                    <a:t>I</a:t>
                  </a:r>
                  <a:r>
                    <a:rPr lang="en-US" altLang="zh-CN" b="1" baseline="-25000" dirty="0">
                      <a:solidFill>
                        <a:schemeClr val="bg1"/>
                      </a:solidFill>
                    </a:rPr>
                    <a:t>IH</a:t>
                  </a:r>
                  <a:r>
                    <a:rPr lang="zh-CN" altLang="en-US" b="1" dirty="0">
                      <a:solidFill>
                        <a:schemeClr val="bg1"/>
                      </a:solidFill>
                    </a:rPr>
                    <a:t>测试</a:t>
                  </a:r>
                </a:p>
              </p:txBody>
            </p:sp>
            <p:cxnSp>
              <p:nvCxnSpPr>
                <p:cNvPr id="40" name="直接箭头连接符 39">
                  <a:extLst>
                    <a:ext uri="{FF2B5EF4-FFF2-40B4-BE49-F238E27FC236}">
                      <a16:creationId xmlns:a16="http://schemas.microsoft.com/office/drawing/2014/main" id="{1415CCE4-FCA9-47A2-8657-18F459F93636}"/>
                    </a:ext>
                  </a:extLst>
                </p:cNvPr>
                <p:cNvCxnSpPr>
                  <a:stCxn id="39"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6802240-1B8A-46B1-AC34-00DE7F80E82D}"/>
                    </a:ext>
                  </a:extLst>
                </p:cNvPr>
                <p:cNvCxnSpPr>
                  <a:stCxn id="39"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5CE06694-BC38-46A4-A212-38EC803586C2}"/>
                  </a:ext>
                </a:extLst>
              </p:cNvPr>
              <p:cNvGrpSpPr/>
              <p:nvPr/>
            </p:nvGrpSpPr>
            <p:grpSpPr>
              <a:xfrm>
                <a:off x="5720115" y="5338636"/>
                <a:ext cx="1656184" cy="696667"/>
                <a:chOff x="5724128" y="1227147"/>
                <a:chExt cx="1656184" cy="696667"/>
              </a:xfrm>
            </p:grpSpPr>
            <p:sp>
              <p:nvSpPr>
                <p:cNvPr id="43" name="文本框 42">
                  <a:extLst>
                    <a:ext uri="{FF2B5EF4-FFF2-40B4-BE49-F238E27FC236}">
                      <a16:creationId xmlns:a16="http://schemas.microsoft.com/office/drawing/2014/main" id="{88F98037-9690-4869-A3F7-716967D0E293}"/>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en-US" altLang="zh-CN" b="1" dirty="0">
                      <a:solidFill>
                        <a:schemeClr val="bg1"/>
                      </a:solidFill>
                    </a:rPr>
                    <a:t>I</a:t>
                  </a:r>
                  <a:r>
                    <a:rPr lang="en-US" altLang="zh-CN" b="1" baseline="-25000" dirty="0">
                      <a:solidFill>
                        <a:schemeClr val="bg1"/>
                      </a:solidFill>
                    </a:rPr>
                    <a:t>OH</a:t>
                  </a:r>
                  <a:r>
                    <a:rPr lang="zh-CN" altLang="en-US" b="1" dirty="0">
                      <a:solidFill>
                        <a:schemeClr val="bg1"/>
                      </a:solidFill>
                    </a:rPr>
                    <a:t>、</a:t>
                  </a:r>
                  <a:r>
                    <a:rPr lang="en-US" altLang="zh-CN" b="1" dirty="0">
                      <a:solidFill>
                        <a:schemeClr val="bg1"/>
                      </a:solidFill>
                    </a:rPr>
                    <a:t>I</a:t>
                  </a:r>
                  <a:r>
                    <a:rPr lang="en-US" altLang="zh-CN" b="1" baseline="-25000" dirty="0">
                      <a:solidFill>
                        <a:schemeClr val="bg1"/>
                      </a:solidFill>
                    </a:rPr>
                    <a:t>OL</a:t>
                  </a:r>
                  <a:r>
                    <a:rPr lang="zh-CN" altLang="en-US" b="1" dirty="0">
                      <a:solidFill>
                        <a:schemeClr val="bg1"/>
                      </a:solidFill>
                    </a:rPr>
                    <a:t>测试</a:t>
                  </a:r>
                </a:p>
              </p:txBody>
            </p:sp>
            <p:cxnSp>
              <p:nvCxnSpPr>
                <p:cNvPr id="44" name="直接箭头连接符 43">
                  <a:extLst>
                    <a:ext uri="{FF2B5EF4-FFF2-40B4-BE49-F238E27FC236}">
                      <a16:creationId xmlns:a16="http://schemas.microsoft.com/office/drawing/2014/main" id="{F87C17E3-F970-4DC8-ACCB-32E6BA133E16}"/>
                    </a:ext>
                  </a:extLst>
                </p:cNvPr>
                <p:cNvCxnSpPr>
                  <a:stCxn id="43"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C1298621-F805-4DF0-AE11-D8FB22C7C8E6}"/>
                    </a:ext>
                  </a:extLst>
                </p:cNvPr>
                <p:cNvCxnSpPr>
                  <a:stCxn id="43"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16758B22-3C74-40FC-B557-6DBEFCE75284}"/>
                  </a:ext>
                </a:extLst>
              </p:cNvPr>
              <p:cNvGrpSpPr/>
              <p:nvPr/>
            </p:nvGrpSpPr>
            <p:grpSpPr>
              <a:xfrm>
                <a:off x="5720115" y="6010121"/>
                <a:ext cx="1656184" cy="696667"/>
                <a:chOff x="5724128" y="1227147"/>
                <a:chExt cx="1656184" cy="696667"/>
              </a:xfrm>
            </p:grpSpPr>
            <p:sp>
              <p:nvSpPr>
                <p:cNvPr id="47" name="文本框 46">
                  <a:extLst>
                    <a:ext uri="{FF2B5EF4-FFF2-40B4-BE49-F238E27FC236}">
                      <a16:creationId xmlns:a16="http://schemas.microsoft.com/office/drawing/2014/main" id="{6BE95417-52D7-48D8-B31D-17F8841B8427}"/>
                    </a:ext>
                  </a:extLst>
                </p:cNvPr>
                <p:cNvSpPr txBox="1"/>
                <p:nvPr/>
              </p:nvSpPr>
              <p:spPr>
                <a:xfrm>
                  <a:off x="5724128" y="1227147"/>
                  <a:ext cx="1296144" cy="369332"/>
                </a:xfrm>
                <a:prstGeom prst="rect">
                  <a:avLst/>
                </a:prstGeom>
                <a:solidFill>
                  <a:schemeClr val="accent2">
                    <a:lumMod val="50000"/>
                  </a:schemeClr>
                </a:solidFill>
              </p:spPr>
              <p:txBody>
                <a:bodyPr wrap="square" rtlCol="0">
                  <a:spAutoFit/>
                </a:bodyPr>
                <a:lstStyle/>
                <a:p>
                  <a:pPr algn="ctr"/>
                  <a:r>
                    <a:rPr lang="zh-CN" altLang="en-US" b="1" dirty="0">
                      <a:solidFill>
                        <a:schemeClr val="bg1"/>
                      </a:solidFill>
                    </a:rPr>
                    <a:t>交流参数测试</a:t>
                  </a:r>
                </a:p>
              </p:txBody>
            </p:sp>
            <p:cxnSp>
              <p:nvCxnSpPr>
                <p:cNvPr id="48" name="直接箭头连接符 47">
                  <a:extLst>
                    <a:ext uri="{FF2B5EF4-FFF2-40B4-BE49-F238E27FC236}">
                      <a16:creationId xmlns:a16="http://schemas.microsoft.com/office/drawing/2014/main" id="{6F7003FA-F890-4D77-8869-73D886AFB56B}"/>
                    </a:ext>
                  </a:extLst>
                </p:cNvPr>
                <p:cNvCxnSpPr>
                  <a:stCxn id="47" idx="2"/>
                </p:cNvCxnSpPr>
                <p:nvPr/>
              </p:nvCxnSpPr>
              <p:spPr>
                <a:xfrm>
                  <a:off x="6372200" y="1596479"/>
                  <a:ext cx="0" cy="327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118306D-7AC3-4B69-8F0F-469D3C085166}"/>
                    </a:ext>
                  </a:extLst>
                </p:cNvPr>
                <p:cNvCxnSpPr>
                  <a:stCxn id="47" idx="3"/>
                </p:cNvCxnSpPr>
                <p:nvPr/>
              </p:nvCxnSpPr>
              <p:spPr>
                <a:xfrm>
                  <a:off x="7020272" y="1411813"/>
                  <a:ext cx="3600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0" name="直接连接符 19">
                <a:extLst>
                  <a:ext uri="{FF2B5EF4-FFF2-40B4-BE49-F238E27FC236}">
                    <a16:creationId xmlns:a16="http://schemas.microsoft.com/office/drawing/2014/main" id="{76E1A7DD-E854-44BA-A8DE-7CAD7C003102}"/>
                  </a:ext>
                </a:extLst>
              </p:cNvPr>
              <p:cNvCxnSpPr/>
              <p:nvPr/>
            </p:nvCxnSpPr>
            <p:spPr>
              <a:xfrm>
                <a:off x="7376299" y="1411813"/>
                <a:ext cx="0" cy="5041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09B552B-24F7-42C1-9166-B9BADF403E94}"/>
                  </a:ext>
                </a:extLst>
              </p:cNvPr>
              <p:cNvCxnSpPr/>
              <p:nvPr/>
            </p:nvCxnSpPr>
            <p:spPr>
              <a:xfrm flipH="1">
                <a:off x="6368187" y="6453336"/>
                <a:ext cx="10081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0CF452C9-0C07-4680-9D65-EF10B65C4660}"/>
                </a:ext>
              </a:extLst>
            </p:cNvPr>
            <p:cNvSpPr txBox="1"/>
            <p:nvPr/>
          </p:nvSpPr>
          <p:spPr>
            <a:xfrm>
              <a:off x="5720115" y="6503922"/>
              <a:ext cx="946611" cy="369332"/>
            </a:xfrm>
            <a:prstGeom prst="rect">
              <a:avLst/>
            </a:prstGeom>
            <a:noFill/>
          </p:spPr>
          <p:txBody>
            <a:bodyPr wrap="square" rtlCol="0">
              <a:spAutoFit/>
            </a:bodyPr>
            <a:lstStyle/>
            <a:p>
              <a:r>
                <a:rPr lang="en-US" altLang="zh-CN" dirty="0"/>
                <a:t>END</a:t>
              </a:r>
              <a:endParaRPr lang="zh-CN" altLang="en-US" dirty="0"/>
            </a:p>
          </p:txBody>
        </p:sp>
      </p:grpSp>
      <p:sp>
        <p:nvSpPr>
          <p:cNvPr id="59" name="Rectangle 2">
            <a:extLst>
              <a:ext uri="{FF2B5EF4-FFF2-40B4-BE49-F238E27FC236}">
                <a16:creationId xmlns:a16="http://schemas.microsoft.com/office/drawing/2014/main" id="{7CBCE10E-2F7E-485A-921A-B1FBE66A2548}"/>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7133159"/>
      </p:ext>
    </p:extLst>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251520" y="1208892"/>
            <a:ext cx="8496944"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2"/>
                </a:solidFill>
              </a:rPr>
              <a:t>四、</a:t>
            </a:r>
            <a:r>
              <a:rPr lang="zh-CN" altLang="en-US" sz="3600" b="1" dirty="0">
                <a:solidFill>
                  <a:schemeClr val="tx1">
                    <a:lumMod val="75000"/>
                  </a:schemeClr>
                </a:solidFill>
              </a:rPr>
              <a:t>测试数据</a:t>
            </a:r>
            <a:r>
              <a:rPr lang="zh-CN" altLang="en-US" sz="3600" b="1" dirty="0">
                <a:solidFill>
                  <a:schemeClr val="tx2"/>
                </a:solidFill>
              </a:rPr>
              <a:t>分析</a:t>
            </a:r>
            <a:endParaRPr lang="en-US" altLang="zh-CN" sz="2900" b="1" dirty="0">
              <a:solidFill>
                <a:srgbClr val="7030A0"/>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599244" y="2132617"/>
            <a:ext cx="7861188" cy="425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目的和意义</a:t>
            </a:r>
            <a:endParaRPr lang="en-US" altLang="zh-CN" dirty="0">
              <a:solidFill>
                <a:srgbClr val="7030A0"/>
              </a:solidFill>
              <a:latin typeface="黑体" panose="02010609060101010101" pitchFamily="49" charset="-122"/>
              <a:ea typeface="黑体" panose="02010609060101010101" pitchFamily="49" charset="-122"/>
            </a:endParaRPr>
          </a:p>
          <a:p>
            <a:pPr lvl="0">
              <a:lnSpc>
                <a:spcPct val="150000"/>
              </a:lnSpc>
              <a:buClr>
                <a:srgbClr val="FF0000"/>
              </a:buClr>
            </a:pPr>
            <a:r>
              <a:rPr lang="zh-CN" altLang="zh-CN" dirty="0">
                <a:solidFill>
                  <a:schemeClr val="tx1"/>
                </a:solidFill>
                <a:latin typeface="黑体" panose="02010609060101010101" pitchFamily="49" charset="-122"/>
                <a:ea typeface="黑体" panose="02010609060101010101" pitchFamily="49" charset="-122"/>
              </a:rPr>
              <a:t>挖掘数据中隐藏的信息，寻找内在规律 </a:t>
            </a:r>
            <a:endParaRPr lang="zh-CN" altLang="zh-CN" sz="2400" dirty="0">
              <a:solidFill>
                <a:schemeClr val="tx1"/>
              </a:solidFill>
              <a:latin typeface="黑体" panose="02010609060101010101" pitchFamily="49" charset="-122"/>
              <a:ea typeface="黑体" panose="02010609060101010101" pitchFamily="49" charset="-122"/>
            </a:endParaRPr>
          </a:p>
          <a:p>
            <a:pPr lvl="0">
              <a:lnSpc>
                <a:spcPct val="150000"/>
              </a:lnSpc>
              <a:buClr>
                <a:srgbClr val="FF0000"/>
              </a:buClr>
            </a:pPr>
            <a:r>
              <a:rPr lang="zh-CN" altLang="zh-CN" dirty="0">
                <a:solidFill>
                  <a:schemeClr val="tx1"/>
                </a:solidFill>
                <a:latin typeface="黑体" panose="02010609060101010101" pitchFamily="49" charset="-122"/>
                <a:ea typeface="黑体" panose="02010609060101010101" pitchFamily="49" charset="-122"/>
              </a:rPr>
              <a:t>为改善工艺或设计提供依据</a:t>
            </a:r>
            <a:r>
              <a:rPr lang="en-US" altLang="zh-CN" dirty="0">
                <a:solidFill>
                  <a:schemeClr val="tx1"/>
                </a:solidFill>
                <a:latin typeface="黑体" panose="02010609060101010101" pitchFamily="49" charset="-122"/>
                <a:ea typeface="黑体" panose="02010609060101010101" pitchFamily="49" charset="-122"/>
              </a:rPr>
              <a:t> </a:t>
            </a:r>
            <a:endParaRPr lang="zh-CN" altLang="zh-CN" sz="2400" dirty="0">
              <a:solidFill>
                <a:schemeClr val="tx1"/>
              </a:solidFill>
              <a:latin typeface="黑体" panose="02010609060101010101" pitchFamily="49" charset="-122"/>
              <a:ea typeface="黑体" panose="02010609060101010101" pitchFamily="49" charset="-122"/>
            </a:endParaRPr>
          </a:p>
          <a:p>
            <a:pPr lvl="0">
              <a:lnSpc>
                <a:spcPct val="150000"/>
              </a:lnSpc>
              <a:buClr>
                <a:srgbClr val="FF0000"/>
              </a:buClr>
            </a:pPr>
            <a:r>
              <a:rPr lang="zh-CN" altLang="zh-CN" dirty="0">
                <a:solidFill>
                  <a:schemeClr val="tx1"/>
                </a:solidFill>
                <a:latin typeface="黑体" panose="02010609060101010101" pitchFamily="49" charset="-122"/>
                <a:ea typeface="黑体" panose="02010609060101010101" pitchFamily="49" charset="-122"/>
              </a:rPr>
              <a:t>为改善测试方案提供依据</a:t>
            </a:r>
            <a:r>
              <a:rPr lang="en-US" altLang="zh-CN" dirty="0">
                <a:solidFill>
                  <a:schemeClr val="tx1"/>
                </a:solidFill>
                <a:latin typeface="黑体" panose="02010609060101010101" pitchFamily="49" charset="-122"/>
                <a:ea typeface="黑体" panose="02010609060101010101" pitchFamily="49" charset="-122"/>
              </a:rPr>
              <a:t> </a:t>
            </a:r>
            <a:endParaRPr lang="zh-CN" altLang="zh-CN" sz="2400" dirty="0">
              <a:solidFill>
                <a:schemeClr val="tx1"/>
              </a:solidFill>
              <a:latin typeface="黑体" panose="02010609060101010101" pitchFamily="49" charset="-122"/>
              <a:ea typeface="黑体" panose="02010609060101010101" pitchFamily="49" charset="-122"/>
            </a:endParaRPr>
          </a:p>
          <a:p>
            <a:pPr>
              <a:lnSpc>
                <a:spcPct val="150000"/>
              </a:lnSpc>
              <a:buClr>
                <a:srgbClr val="FF0000"/>
              </a:buClr>
            </a:pPr>
            <a:r>
              <a:rPr lang="zh-CN" altLang="zh-CN" dirty="0">
                <a:solidFill>
                  <a:schemeClr val="tx1"/>
                </a:solidFill>
                <a:latin typeface="黑体" panose="02010609060101010101" pitchFamily="49" charset="-122"/>
                <a:ea typeface="黑体" panose="02010609060101010101" pitchFamily="49" charset="-122"/>
              </a:rPr>
              <a:t>及时发现测试过程中的异常</a:t>
            </a:r>
            <a:r>
              <a:rPr lang="zh-CN" altLang="en-US" dirty="0">
                <a:solidFill>
                  <a:schemeClr val="tx1"/>
                </a:solidFill>
                <a:latin typeface="黑体" panose="02010609060101010101" pitchFamily="49" charset="-122"/>
                <a:ea typeface="黑体" panose="02010609060101010101" pitchFamily="49" charset="-122"/>
              </a:rPr>
              <a:t>，提高测试效率，降低测试成本</a:t>
            </a:r>
            <a:endParaRPr lang="zh-CN" altLang="en-US" sz="2400" kern="0" dirty="0">
              <a:solidFill>
                <a:schemeClr val="tx1"/>
              </a:solidFill>
              <a:latin typeface="黑体" panose="02010609060101010101" pitchFamily="49" charset="-122"/>
              <a:ea typeface="黑体" panose="02010609060101010101" pitchFamily="49" charset="-122"/>
            </a:endParaRPr>
          </a:p>
        </p:txBody>
      </p:sp>
      <p:sp>
        <p:nvSpPr>
          <p:cNvPr id="17" name="Rectangle 2">
            <a:extLst>
              <a:ext uri="{FF2B5EF4-FFF2-40B4-BE49-F238E27FC236}">
                <a16:creationId xmlns:a16="http://schemas.microsoft.com/office/drawing/2014/main" id="{F5FADA1C-E956-4465-A968-01D026B8D076}"/>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713638"/>
      </p:ext>
    </p:extLst>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77409" y="981433"/>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455228" y="1924207"/>
            <a:ext cx="4044764" cy="2944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常用的测试数据分析方法</a:t>
            </a:r>
            <a:endParaRPr lang="en-US" altLang="zh-CN" dirty="0">
              <a:solidFill>
                <a:srgbClr val="7030A0"/>
              </a:solidFill>
              <a:latin typeface="黑体" panose="02010609060101010101" pitchFamily="49" charset="-122"/>
              <a:ea typeface="黑体" panose="02010609060101010101" pitchFamily="49" charset="-122"/>
            </a:endParaRPr>
          </a:p>
          <a:p>
            <a:pPr lvl="0">
              <a:lnSpc>
                <a:spcPct val="150000"/>
              </a:lnSpc>
              <a:buClr>
                <a:srgbClr val="FF0000"/>
              </a:buClr>
            </a:pPr>
            <a:r>
              <a:rPr lang="zh-CN" altLang="en-US" dirty="0">
                <a:solidFill>
                  <a:schemeClr val="tx1"/>
                </a:solidFill>
                <a:latin typeface="黑体" panose="02010609060101010101" pitchFamily="49" charset="-122"/>
                <a:ea typeface="黑体" panose="02010609060101010101" pitchFamily="49" charset="-122"/>
              </a:rPr>
              <a:t>统计分析（均值分析、</a:t>
            </a:r>
            <a:r>
              <a:rPr lang="zh-CN" altLang="zh-CN" dirty="0">
                <a:solidFill>
                  <a:schemeClr val="tx1"/>
                </a:solidFill>
                <a:latin typeface="黑体" panose="02010609060101010101" pitchFamily="49" charset="-122"/>
                <a:ea typeface="黑体" panose="02010609060101010101" pitchFamily="49" charset="-122"/>
              </a:rPr>
              <a:t>方差分析</a:t>
            </a:r>
            <a:r>
              <a:rPr lang="en-US" altLang="zh-CN" dirty="0">
                <a:solidFill>
                  <a:schemeClr val="tx1"/>
                </a:solidFill>
                <a:latin typeface="黑体" panose="02010609060101010101" pitchFamily="49" charset="-122"/>
                <a:ea typeface="黑体" panose="02010609060101010101" pitchFamily="49" charset="-122"/>
              </a:rPr>
              <a:t> …)</a:t>
            </a:r>
            <a:endParaRPr lang="zh-CN" altLang="zh-CN" sz="2400" dirty="0">
              <a:solidFill>
                <a:schemeClr val="tx1"/>
              </a:solidFill>
              <a:latin typeface="黑体" panose="02010609060101010101" pitchFamily="49" charset="-122"/>
              <a:ea typeface="黑体" panose="02010609060101010101" pitchFamily="49" charset="-122"/>
            </a:endParaRPr>
          </a:p>
          <a:p>
            <a:pPr>
              <a:lnSpc>
                <a:spcPct val="150000"/>
              </a:lnSpc>
              <a:buClr>
                <a:srgbClr val="FF0000"/>
              </a:buClr>
            </a:pPr>
            <a:r>
              <a:rPr lang="zh-CN" altLang="en-US" dirty="0">
                <a:solidFill>
                  <a:schemeClr val="tx1"/>
                </a:solidFill>
                <a:latin typeface="黑体" panose="02010609060101010101" pitchFamily="49" charset="-122"/>
                <a:ea typeface="黑体" panose="02010609060101010101" pitchFamily="49" charset="-122"/>
              </a:rPr>
              <a:t>可视化分析</a:t>
            </a:r>
          </a:p>
        </p:txBody>
      </p:sp>
      <p:pic>
        <p:nvPicPr>
          <p:cNvPr id="20483" name="图片 22">
            <a:extLst>
              <a:ext uri="{FF2B5EF4-FFF2-40B4-BE49-F238E27FC236}">
                <a16:creationId xmlns:a16="http://schemas.microsoft.com/office/drawing/2014/main" id="{36C1C2E3-D624-4CBB-B5FF-F4B3A695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105" y="1870593"/>
            <a:ext cx="2905814" cy="207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451">
            <a:extLst>
              <a:ext uri="{FF2B5EF4-FFF2-40B4-BE49-F238E27FC236}">
                <a16:creationId xmlns:a16="http://schemas.microsoft.com/office/drawing/2014/main" id="{A16A6B68-F92D-4705-AD42-7D6793C60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274010"/>
            <a:ext cx="2114148"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458">
            <a:extLst>
              <a:ext uri="{FF2B5EF4-FFF2-40B4-BE49-F238E27FC236}">
                <a16:creationId xmlns:a16="http://schemas.microsoft.com/office/drawing/2014/main" id="{9B55ED02-4A8D-4B2E-8B47-6CA55C29E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299" y="4326144"/>
            <a:ext cx="1514475"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箭头连接符 21">
            <a:extLst>
              <a:ext uri="{FF2B5EF4-FFF2-40B4-BE49-F238E27FC236}">
                <a16:creationId xmlns:a16="http://schemas.microsoft.com/office/drawing/2014/main" id="{5C70C2A6-13C9-4785-B4DF-E9434C1D3BB4}"/>
              </a:ext>
            </a:extLst>
          </p:cNvPr>
          <p:cNvCxnSpPr>
            <a:cxnSpLocks/>
          </p:cNvCxnSpPr>
          <p:nvPr/>
        </p:nvCxnSpPr>
        <p:spPr>
          <a:xfrm flipV="1">
            <a:off x="2803225" y="4149080"/>
            <a:ext cx="1768775" cy="26994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505926"/>
      </p:ext>
    </p:extLst>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77409" y="981433"/>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16" name="Rectangle 4">
            <a:extLst>
              <a:ext uri="{FF2B5EF4-FFF2-40B4-BE49-F238E27FC236}">
                <a16:creationId xmlns:a16="http://schemas.microsoft.com/office/drawing/2014/main" id="{4F8FD610-6A19-4A48-8EFA-6D1EE40CB01B}"/>
              </a:ext>
            </a:extLst>
          </p:cNvPr>
          <p:cNvSpPr txBox="1">
            <a:spLocks noChangeArrowheads="1"/>
          </p:cNvSpPr>
          <p:nvPr/>
        </p:nvSpPr>
        <p:spPr bwMode="auto">
          <a:xfrm>
            <a:off x="219314" y="1683206"/>
            <a:ext cx="3672408"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数据记录（数据列表） </a:t>
            </a:r>
          </a:p>
          <a:p>
            <a:pPr marL="0" indent="0">
              <a:lnSpc>
                <a:spcPct val="150000"/>
              </a:lnSpc>
              <a:buClr>
                <a:srgbClr val="FF0000"/>
              </a:buClr>
              <a:buNone/>
            </a:pPr>
            <a:r>
              <a:rPr lang="zh-CN" altLang="en-US" dirty="0">
                <a:solidFill>
                  <a:schemeClr val="tx1"/>
                </a:solidFill>
                <a:latin typeface="黑体" panose="02010609060101010101" pitchFamily="49" charset="-122"/>
                <a:ea typeface="黑体" panose="02010609060101010101" pitchFamily="49" charset="-122"/>
              </a:rPr>
              <a:t>测试结果的简要列表，</a:t>
            </a:r>
            <a:endParaRPr lang="en-US" altLang="zh-CN" dirty="0">
              <a:solidFill>
                <a:schemeClr val="tx1"/>
              </a:solidFill>
              <a:latin typeface="黑体" panose="02010609060101010101" pitchFamily="49" charset="-122"/>
              <a:ea typeface="黑体" panose="02010609060101010101" pitchFamily="49" charset="-122"/>
            </a:endParaRPr>
          </a:p>
          <a:p>
            <a:pPr marL="0" lvl="0" indent="0">
              <a:lnSpc>
                <a:spcPct val="150000"/>
              </a:lnSpc>
              <a:buClr>
                <a:srgbClr val="FF0000"/>
              </a:buClr>
              <a:buNone/>
            </a:pPr>
            <a:r>
              <a:rPr lang="zh-CN" altLang="en-US" dirty="0">
                <a:solidFill>
                  <a:schemeClr val="tx1"/>
                </a:solidFill>
                <a:latin typeface="黑体" panose="02010609060101010101" pitchFamily="49" charset="-122"/>
                <a:ea typeface="黑体" panose="02010609060101010101" pitchFamily="49" charset="-122"/>
              </a:rPr>
              <a:t>数据记录的格式通常包括测试类别，测试描述，最小和最大测试极限以及测量结果</a:t>
            </a:r>
          </a:p>
        </p:txBody>
      </p: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144C248D-4C92-4373-B08B-D0A4D52ADC93}"/>
              </a:ext>
            </a:extLst>
          </p:cNvPr>
          <p:cNvPicPr>
            <a:picLocks noChangeAspect="1"/>
          </p:cNvPicPr>
          <p:nvPr/>
        </p:nvPicPr>
        <p:blipFill>
          <a:blip r:embed="rId3"/>
          <a:stretch>
            <a:fillRect/>
          </a:stretch>
        </p:blipFill>
        <p:spPr>
          <a:xfrm>
            <a:off x="3891722" y="1631575"/>
            <a:ext cx="5255524" cy="4032447"/>
          </a:xfrm>
          <a:prstGeom prst="rect">
            <a:avLst/>
          </a:prstGeom>
        </p:spPr>
      </p:pic>
      <p:sp>
        <p:nvSpPr>
          <p:cNvPr id="17" name="矩形 16">
            <a:extLst>
              <a:ext uri="{FF2B5EF4-FFF2-40B4-BE49-F238E27FC236}">
                <a16:creationId xmlns:a16="http://schemas.microsoft.com/office/drawing/2014/main" id="{A74E1D33-D3E3-4CB1-B8C1-331798B4D081}"/>
              </a:ext>
            </a:extLst>
          </p:cNvPr>
          <p:cNvSpPr/>
          <p:nvPr/>
        </p:nvSpPr>
        <p:spPr>
          <a:xfrm>
            <a:off x="3881342" y="5876567"/>
            <a:ext cx="5240606" cy="461665"/>
          </a:xfrm>
          <a:prstGeom prst="rect">
            <a:avLst/>
          </a:prstGeom>
        </p:spPr>
        <p:txBody>
          <a:bodyPr wrap="square">
            <a:spAutoFit/>
          </a:bodyPr>
          <a:lstStyle/>
          <a:p>
            <a:pPr algn="ctr"/>
            <a:r>
              <a:rPr lang="zh-CN" altLang="en-US" sz="2400" b="1" dirty="0">
                <a:solidFill>
                  <a:srgbClr val="FF0000"/>
                </a:solidFill>
              </a:rPr>
              <a:t>Teradyne测试仪的示例数据记录</a:t>
            </a:r>
          </a:p>
        </p:txBody>
      </p:sp>
    </p:spTree>
    <p:extLst>
      <p:ext uri="{BB962C8B-B14F-4D97-AF65-F5344CB8AC3E}">
        <p14:creationId xmlns:p14="http://schemas.microsoft.com/office/powerpoint/2010/main" val="2342418339"/>
      </p:ext>
    </p:extLst>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77409" y="981433"/>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0D4D7E5F-B5F8-4FBB-BDB9-F7303DA9D09F}"/>
              </a:ext>
            </a:extLst>
          </p:cNvPr>
          <p:cNvSpPr txBox="1">
            <a:spLocks noChangeArrowheads="1"/>
          </p:cNvSpPr>
          <p:nvPr/>
        </p:nvSpPr>
        <p:spPr bwMode="auto">
          <a:xfrm>
            <a:off x="219314" y="1683206"/>
            <a:ext cx="3848630" cy="426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可视化工具（晶圆图 ） </a:t>
            </a:r>
          </a:p>
          <a:p>
            <a:pPr marL="0" indent="0">
              <a:lnSpc>
                <a:spcPct val="150000"/>
              </a:lnSpc>
              <a:buClr>
                <a:srgbClr val="FF0000"/>
              </a:buClr>
              <a:buNone/>
            </a:pPr>
            <a:r>
              <a:rPr lang="zh-CN" altLang="en-US" dirty="0">
                <a:solidFill>
                  <a:schemeClr val="tx1"/>
                </a:solidFill>
                <a:latin typeface="黑体" panose="02010609060101010101" pitchFamily="49" charset="-122"/>
                <a:ea typeface="黑体" panose="02010609060101010101" pitchFamily="49" charset="-122"/>
              </a:rPr>
              <a:t>晶圆上失效芯片的位置，显示每个失败类别的物理分布。 该信息在定位特定问题的晶圆区域时非常有用。</a:t>
            </a:r>
          </a:p>
        </p:txBody>
      </p:sp>
      <p:pic>
        <p:nvPicPr>
          <p:cNvPr id="12" name="图片 11">
            <a:extLst>
              <a:ext uri="{FF2B5EF4-FFF2-40B4-BE49-F238E27FC236}">
                <a16:creationId xmlns:a16="http://schemas.microsoft.com/office/drawing/2014/main" id="{873971B6-5E17-4F28-BDB8-1D97B7874CCF}"/>
              </a:ext>
            </a:extLst>
          </p:cNvPr>
          <p:cNvPicPr>
            <a:picLocks noChangeAspect="1"/>
          </p:cNvPicPr>
          <p:nvPr/>
        </p:nvPicPr>
        <p:blipFill>
          <a:blip r:embed="rId3"/>
          <a:stretch>
            <a:fillRect/>
          </a:stretch>
        </p:blipFill>
        <p:spPr>
          <a:xfrm>
            <a:off x="4094887" y="1772816"/>
            <a:ext cx="5013617" cy="2735635"/>
          </a:xfrm>
          <a:prstGeom prst="rect">
            <a:avLst/>
          </a:prstGeom>
        </p:spPr>
      </p:pic>
      <p:sp>
        <p:nvSpPr>
          <p:cNvPr id="2" name="文本框 1">
            <a:extLst>
              <a:ext uri="{FF2B5EF4-FFF2-40B4-BE49-F238E27FC236}">
                <a16:creationId xmlns:a16="http://schemas.microsoft.com/office/drawing/2014/main" id="{F3C0B123-D7B8-444D-8DD8-3911AC6432BA}"/>
              </a:ext>
            </a:extLst>
          </p:cNvPr>
          <p:cNvSpPr txBox="1"/>
          <p:nvPr/>
        </p:nvSpPr>
        <p:spPr>
          <a:xfrm>
            <a:off x="4211960" y="4653136"/>
            <a:ext cx="4896544" cy="1938992"/>
          </a:xfrm>
          <a:prstGeom prst="rect">
            <a:avLst/>
          </a:prstGeom>
          <a:noFill/>
        </p:spPr>
        <p:txBody>
          <a:bodyPr wrap="square" rtlCol="0">
            <a:spAutoFit/>
          </a:bodyPr>
          <a:lstStyle/>
          <a:p>
            <a:r>
              <a:rPr lang="zh-CN" altLang="en-US" sz="2400" b="1" dirty="0">
                <a:latin typeface="方正粗黑宋简体" panose="02000000000000000000" pitchFamily="2" charset="-122"/>
                <a:ea typeface="方正粗黑宋简体" panose="02000000000000000000" pitchFamily="2" charset="-122"/>
              </a:rPr>
              <a:t>图中所示的晶片的上边缘，连续性故障最严重。 因此，我们可以检查沿晶圆上边缘的键合焊盘质量，以了解是否可以找出为什么连续性测试在该区域最常失败的原因。</a:t>
            </a:r>
          </a:p>
        </p:txBody>
      </p:sp>
    </p:spTree>
    <p:extLst>
      <p:ext uri="{BB962C8B-B14F-4D97-AF65-F5344CB8AC3E}">
        <p14:creationId xmlns:p14="http://schemas.microsoft.com/office/powerpoint/2010/main" val="914139350"/>
      </p:ext>
    </p:extLst>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p:nvPr/>
        </p:nvSpPr>
        <p:spPr bwMode="auto">
          <a:xfrm>
            <a:off x="755576" y="983958"/>
            <a:ext cx="8820472" cy="1139968"/>
          </a:xfrm>
          <a:prstGeom prst="rect">
            <a:avLst/>
          </a:prstGeom>
          <a:noFill/>
          <a:ln w="9525">
            <a:noFill/>
            <a:miter lim="800000"/>
          </a:ln>
        </p:spPr>
        <p:txBody>
          <a:bodyPr/>
          <a:lstStyle/>
          <a:p>
            <a:pPr eaLnBrk="1" fontAlgn="auto" hangingPunct="1">
              <a:lnSpc>
                <a:spcPct val="150000"/>
              </a:lnSpc>
              <a:spcBef>
                <a:spcPct val="20000"/>
              </a:spcBef>
              <a:spcAft>
                <a:spcPts val="0"/>
              </a:spcAft>
              <a:buClr>
                <a:srgbClr val="31B6FD"/>
              </a:buClr>
              <a:buSzPct val="100000"/>
              <a:buFont typeface="Symbol" panose="05050102010706020507" pitchFamily="18" charset="2"/>
              <a:buNone/>
              <a:defRPr/>
            </a:pPr>
            <a:r>
              <a:rPr lang="zh-CN" altLang="en-US" sz="28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第一章</a:t>
            </a:r>
            <a:r>
              <a:rPr lang="en-US" altLang="zh-CN" sz="28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混合集成电路测试概述</a:t>
            </a:r>
            <a:endParaRPr lang="zh-CN" altLang="en-US" sz="2800" b="1" kern="0" dirty="0">
              <a:solidFill>
                <a:srgbClr val="073E87"/>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 name="组合 9">
            <a:extLst>
              <a:ext uri="{FF2B5EF4-FFF2-40B4-BE49-F238E27FC236}">
                <a16:creationId xmlns:a16="http://schemas.microsoft.com/office/drawing/2014/main" id="{EC0B423A-2106-4B23-9AE4-9615726072C4}"/>
              </a:ext>
            </a:extLst>
          </p:cNvPr>
          <p:cNvGrpSpPr/>
          <p:nvPr/>
        </p:nvGrpSpPr>
        <p:grpSpPr>
          <a:xfrm>
            <a:off x="467544" y="1995355"/>
            <a:ext cx="7056784" cy="714380"/>
            <a:chOff x="467544" y="2276872"/>
            <a:chExt cx="7056784" cy="714380"/>
          </a:xfrm>
        </p:grpSpPr>
        <p:sp>
          <p:nvSpPr>
            <p:cNvPr id="4" name="Freeform 5">
              <a:extLst>
                <a:ext uri="{FF2B5EF4-FFF2-40B4-BE49-F238E27FC236}">
                  <a16:creationId xmlns:a16="http://schemas.microsoft.com/office/drawing/2014/main" id="{4FE292C5-6CED-470E-8DC9-C821661BF2C3}"/>
                </a:ext>
              </a:extLst>
            </p:cNvPr>
            <p:cNvSpPr>
              <a:spLocks/>
            </p:cNvSpPr>
            <p:nvPr/>
          </p:nvSpPr>
          <p:spPr bwMode="auto">
            <a:xfrm>
              <a:off x="467544" y="2276872"/>
              <a:ext cx="7056784" cy="714380"/>
            </a:xfrm>
            <a:prstGeom prst="roundRect">
              <a:avLst/>
            </a:prstGeom>
            <a:gradFill flip="none" rotWithShape="1">
              <a:gsLst>
                <a:gs pos="55000">
                  <a:schemeClr val="bg1">
                    <a:lumMod val="95000"/>
                  </a:schemeClr>
                </a:gs>
                <a:gs pos="15000">
                  <a:schemeClr val="bg1"/>
                </a:gs>
                <a:gs pos="88000">
                  <a:schemeClr val="bg1">
                    <a:lumMod val="85000"/>
                  </a:schemeClr>
                </a:gs>
              </a:gsLst>
              <a:lin ang="18900000" scaled="1"/>
              <a:tileRect/>
            </a:gradFill>
            <a:ln w="31750">
              <a:gradFill flip="none" rotWithShape="1">
                <a:gsLst>
                  <a:gs pos="0">
                    <a:srgbClr val="C7C7C7"/>
                  </a:gs>
                  <a:gs pos="82000">
                    <a:schemeClr val="bg1"/>
                  </a:gs>
                </a:gsLst>
                <a:lin ang="18900000" scaled="1"/>
                <a:tileRect/>
              </a:gradFill>
            </a:ln>
            <a:effectLst>
              <a:outerShdw blurRad="165100" dist="63500" dir="8100000" sx="101000" sy="101000" algn="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hangingPunct="1"/>
              <a:r>
                <a:rPr lang="zh-CN" altLang="en-US" sz="3200" dirty="0">
                  <a:solidFill>
                    <a:srgbClr val="002060"/>
                  </a:solidFill>
                </a:rPr>
                <a:t>集成电路和集成电路测试的介绍</a:t>
              </a:r>
            </a:p>
          </p:txBody>
        </p:sp>
        <p:sp>
          <p:nvSpPr>
            <p:cNvPr id="5" name="Freeform 5">
              <a:extLst>
                <a:ext uri="{FF2B5EF4-FFF2-40B4-BE49-F238E27FC236}">
                  <a16:creationId xmlns:a16="http://schemas.microsoft.com/office/drawing/2014/main" id="{7A8F15B7-969C-425C-841D-80D7683CB85C}"/>
                </a:ext>
              </a:extLst>
            </p:cNvPr>
            <p:cNvSpPr>
              <a:spLocks/>
            </p:cNvSpPr>
            <p:nvPr/>
          </p:nvSpPr>
          <p:spPr bwMode="auto">
            <a:xfrm>
              <a:off x="597008" y="2357337"/>
              <a:ext cx="950656" cy="553450"/>
            </a:xfrm>
            <a:prstGeom prst="roundRect">
              <a:avLst>
                <a:gd name="adj" fmla="val 12078"/>
              </a:avLst>
            </a:prstGeom>
            <a:solidFill>
              <a:srgbClr val="990000"/>
            </a:solidFill>
            <a:ln w="38100">
              <a:noFill/>
            </a:ln>
            <a:effectLst>
              <a:innerShdw blurRad="38100" dist="25400" dir="18900000">
                <a:prstClr val="black">
                  <a:alpha val="35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1</a:t>
              </a:r>
              <a:r>
                <a:rPr lang="en-US" altLang="zh-CN" sz="40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.1</a:t>
              </a:r>
              <a:endParaRPr lang="zh-CN" altLang="en-US"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endParaRPr>
            </a:p>
          </p:txBody>
        </p:sp>
      </p:grpSp>
      <p:grpSp>
        <p:nvGrpSpPr>
          <p:cNvPr id="15" name="组合 14">
            <a:extLst>
              <a:ext uri="{FF2B5EF4-FFF2-40B4-BE49-F238E27FC236}">
                <a16:creationId xmlns:a16="http://schemas.microsoft.com/office/drawing/2014/main" id="{CCBDDE58-6B15-40B9-BC91-4BEBF9EE68A6}"/>
              </a:ext>
            </a:extLst>
          </p:cNvPr>
          <p:cNvGrpSpPr/>
          <p:nvPr/>
        </p:nvGrpSpPr>
        <p:grpSpPr>
          <a:xfrm>
            <a:off x="467544" y="3146668"/>
            <a:ext cx="7056784" cy="714380"/>
            <a:chOff x="611560" y="5294531"/>
            <a:chExt cx="7056784" cy="714380"/>
          </a:xfrm>
        </p:grpSpPr>
        <p:sp>
          <p:nvSpPr>
            <p:cNvPr id="16" name="Freeform 5">
              <a:extLst>
                <a:ext uri="{FF2B5EF4-FFF2-40B4-BE49-F238E27FC236}">
                  <a16:creationId xmlns:a16="http://schemas.microsoft.com/office/drawing/2014/main" id="{D44A32B6-84AF-420A-9072-962B009848A1}"/>
                </a:ext>
              </a:extLst>
            </p:cNvPr>
            <p:cNvSpPr>
              <a:spLocks/>
            </p:cNvSpPr>
            <p:nvPr/>
          </p:nvSpPr>
          <p:spPr bwMode="auto">
            <a:xfrm>
              <a:off x="611560" y="5294531"/>
              <a:ext cx="7056784" cy="714380"/>
            </a:xfrm>
            <a:prstGeom prst="roundRect">
              <a:avLst/>
            </a:prstGeom>
            <a:gradFill flip="none" rotWithShape="1">
              <a:gsLst>
                <a:gs pos="55000">
                  <a:schemeClr val="bg1">
                    <a:lumMod val="95000"/>
                  </a:schemeClr>
                </a:gs>
                <a:gs pos="15000">
                  <a:schemeClr val="bg1"/>
                </a:gs>
                <a:gs pos="88000">
                  <a:schemeClr val="bg1">
                    <a:lumMod val="85000"/>
                  </a:schemeClr>
                </a:gs>
              </a:gsLst>
              <a:lin ang="18900000" scaled="1"/>
              <a:tileRect/>
            </a:gradFill>
            <a:ln w="31750">
              <a:gradFill flip="none" rotWithShape="1">
                <a:gsLst>
                  <a:gs pos="0">
                    <a:srgbClr val="C7C7C7"/>
                  </a:gs>
                  <a:gs pos="82000">
                    <a:schemeClr val="bg1"/>
                  </a:gs>
                </a:gsLst>
                <a:lin ang="18900000" scaled="1"/>
                <a:tileRect/>
              </a:gradFill>
            </a:ln>
            <a:effectLst>
              <a:outerShdw blurRad="165100" dist="63500" dir="8100000" sx="101000" sy="101000" algn="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zh-CN" altLang="en-US" sz="3200" dirty="0">
                  <a:solidFill>
                    <a:schemeClr val="tx1"/>
                  </a:solidFill>
                </a:rPr>
                <a:t>          集成电路的生产工艺</a:t>
              </a:r>
            </a:p>
          </p:txBody>
        </p:sp>
        <p:sp>
          <p:nvSpPr>
            <p:cNvPr id="17" name="Freeform 5">
              <a:extLst>
                <a:ext uri="{FF2B5EF4-FFF2-40B4-BE49-F238E27FC236}">
                  <a16:creationId xmlns:a16="http://schemas.microsoft.com/office/drawing/2014/main" id="{EDF47C07-F346-43C0-8DD9-EFB01DFD005A}"/>
                </a:ext>
              </a:extLst>
            </p:cNvPr>
            <p:cNvSpPr>
              <a:spLocks/>
            </p:cNvSpPr>
            <p:nvPr/>
          </p:nvSpPr>
          <p:spPr bwMode="auto">
            <a:xfrm>
              <a:off x="741024" y="5374996"/>
              <a:ext cx="950656" cy="553450"/>
            </a:xfrm>
            <a:prstGeom prst="roundRect">
              <a:avLst>
                <a:gd name="adj" fmla="val 12078"/>
              </a:avLst>
            </a:prstGeom>
            <a:solidFill>
              <a:srgbClr val="990000"/>
            </a:solidFill>
            <a:ln w="38100">
              <a:noFill/>
            </a:ln>
            <a:effectLst>
              <a:innerShdw blurRad="38100" dist="25400" dir="18900000">
                <a:prstClr val="black">
                  <a:alpha val="35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1</a:t>
              </a:r>
              <a:r>
                <a:rPr lang="en-US" altLang="zh-CN" sz="40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.2</a:t>
              </a:r>
              <a:endParaRPr lang="zh-CN" altLang="en-US"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endParaRPr>
            </a:p>
          </p:txBody>
        </p:sp>
      </p:grpSp>
      <p:grpSp>
        <p:nvGrpSpPr>
          <p:cNvPr id="19" name="组合 18">
            <a:extLst>
              <a:ext uri="{FF2B5EF4-FFF2-40B4-BE49-F238E27FC236}">
                <a16:creationId xmlns:a16="http://schemas.microsoft.com/office/drawing/2014/main" id="{3276AA4D-43A2-4CF9-AF75-9941080127B7}"/>
              </a:ext>
            </a:extLst>
          </p:cNvPr>
          <p:cNvGrpSpPr/>
          <p:nvPr/>
        </p:nvGrpSpPr>
        <p:grpSpPr>
          <a:xfrm>
            <a:off x="477094" y="4298796"/>
            <a:ext cx="7056784" cy="714380"/>
            <a:chOff x="611560" y="5294531"/>
            <a:chExt cx="7056784" cy="714380"/>
          </a:xfrm>
        </p:grpSpPr>
        <p:sp>
          <p:nvSpPr>
            <p:cNvPr id="20" name="Freeform 5">
              <a:extLst>
                <a:ext uri="{FF2B5EF4-FFF2-40B4-BE49-F238E27FC236}">
                  <a16:creationId xmlns:a16="http://schemas.microsoft.com/office/drawing/2014/main" id="{0A7365B2-23C2-42BF-906B-F0C16DA7F411}"/>
                </a:ext>
              </a:extLst>
            </p:cNvPr>
            <p:cNvSpPr>
              <a:spLocks/>
            </p:cNvSpPr>
            <p:nvPr/>
          </p:nvSpPr>
          <p:spPr bwMode="auto">
            <a:xfrm>
              <a:off x="611560" y="5294531"/>
              <a:ext cx="7056784" cy="714380"/>
            </a:xfrm>
            <a:prstGeom prst="roundRect">
              <a:avLst/>
            </a:prstGeom>
            <a:gradFill flip="none" rotWithShape="1">
              <a:gsLst>
                <a:gs pos="55000">
                  <a:schemeClr val="bg1">
                    <a:lumMod val="95000"/>
                  </a:schemeClr>
                </a:gs>
                <a:gs pos="15000">
                  <a:schemeClr val="bg1"/>
                </a:gs>
                <a:gs pos="88000">
                  <a:schemeClr val="bg1">
                    <a:lumMod val="85000"/>
                  </a:schemeClr>
                </a:gs>
              </a:gsLst>
              <a:lin ang="18900000" scaled="1"/>
              <a:tileRect/>
            </a:gradFill>
            <a:ln w="31750">
              <a:gradFill flip="none" rotWithShape="1">
                <a:gsLst>
                  <a:gs pos="0">
                    <a:srgbClr val="C7C7C7"/>
                  </a:gs>
                  <a:gs pos="82000">
                    <a:schemeClr val="bg1"/>
                  </a:gs>
                </a:gsLst>
                <a:lin ang="18900000" scaled="1"/>
                <a:tileRect/>
              </a:gradFill>
            </a:ln>
            <a:effectLst>
              <a:outerShdw blurRad="165100" dist="63500" dir="8100000" sx="101000" sy="101000" algn="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zh-CN" altLang="en-US" sz="3200" dirty="0">
                  <a:solidFill>
                    <a:schemeClr val="tx1"/>
                  </a:solidFill>
                </a:rPr>
                <a:t>          混合集成电路</a:t>
              </a:r>
            </a:p>
          </p:txBody>
        </p:sp>
        <p:sp>
          <p:nvSpPr>
            <p:cNvPr id="21" name="Freeform 5">
              <a:extLst>
                <a:ext uri="{FF2B5EF4-FFF2-40B4-BE49-F238E27FC236}">
                  <a16:creationId xmlns:a16="http://schemas.microsoft.com/office/drawing/2014/main" id="{577AD879-97FD-49B9-BDAE-16F3580B97E2}"/>
                </a:ext>
              </a:extLst>
            </p:cNvPr>
            <p:cNvSpPr>
              <a:spLocks/>
            </p:cNvSpPr>
            <p:nvPr/>
          </p:nvSpPr>
          <p:spPr bwMode="auto">
            <a:xfrm>
              <a:off x="741024" y="5374996"/>
              <a:ext cx="950656" cy="553450"/>
            </a:xfrm>
            <a:prstGeom prst="roundRect">
              <a:avLst>
                <a:gd name="adj" fmla="val 12078"/>
              </a:avLst>
            </a:prstGeom>
            <a:solidFill>
              <a:srgbClr val="990000"/>
            </a:solidFill>
            <a:ln w="38100">
              <a:noFill/>
            </a:ln>
            <a:effectLst>
              <a:innerShdw blurRad="38100" dist="25400" dir="18900000">
                <a:prstClr val="black">
                  <a:alpha val="35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1</a:t>
              </a:r>
              <a:r>
                <a:rPr lang="en-US" altLang="zh-CN" sz="40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.3</a:t>
              </a:r>
              <a:endParaRPr lang="zh-CN" altLang="en-US"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endParaRPr>
            </a:p>
          </p:txBody>
        </p:sp>
      </p:grpSp>
      <p:grpSp>
        <p:nvGrpSpPr>
          <p:cNvPr id="22" name="组合 21">
            <a:extLst>
              <a:ext uri="{FF2B5EF4-FFF2-40B4-BE49-F238E27FC236}">
                <a16:creationId xmlns:a16="http://schemas.microsoft.com/office/drawing/2014/main" id="{3EE78E67-291E-4AA4-9BCE-E10596DEEAE7}"/>
              </a:ext>
            </a:extLst>
          </p:cNvPr>
          <p:cNvGrpSpPr/>
          <p:nvPr/>
        </p:nvGrpSpPr>
        <p:grpSpPr>
          <a:xfrm>
            <a:off x="427956" y="5450924"/>
            <a:ext cx="7056784" cy="714380"/>
            <a:chOff x="611560" y="5294531"/>
            <a:chExt cx="7056784" cy="714380"/>
          </a:xfrm>
        </p:grpSpPr>
        <p:sp>
          <p:nvSpPr>
            <p:cNvPr id="23" name="Freeform 5">
              <a:extLst>
                <a:ext uri="{FF2B5EF4-FFF2-40B4-BE49-F238E27FC236}">
                  <a16:creationId xmlns:a16="http://schemas.microsoft.com/office/drawing/2014/main" id="{F2EACD4F-4605-4DBB-8F22-6945876422A1}"/>
                </a:ext>
              </a:extLst>
            </p:cNvPr>
            <p:cNvSpPr>
              <a:spLocks/>
            </p:cNvSpPr>
            <p:nvPr/>
          </p:nvSpPr>
          <p:spPr bwMode="auto">
            <a:xfrm>
              <a:off x="611560" y="5294531"/>
              <a:ext cx="7056784" cy="714380"/>
            </a:xfrm>
            <a:prstGeom prst="roundRect">
              <a:avLst/>
            </a:prstGeom>
            <a:gradFill flip="none" rotWithShape="1">
              <a:gsLst>
                <a:gs pos="55000">
                  <a:schemeClr val="bg1">
                    <a:lumMod val="95000"/>
                  </a:schemeClr>
                </a:gs>
                <a:gs pos="15000">
                  <a:schemeClr val="bg1"/>
                </a:gs>
                <a:gs pos="88000">
                  <a:schemeClr val="bg1">
                    <a:lumMod val="85000"/>
                  </a:schemeClr>
                </a:gs>
              </a:gsLst>
              <a:lin ang="18900000" scaled="1"/>
              <a:tileRect/>
            </a:gradFill>
            <a:ln w="31750">
              <a:gradFill flip="none" rotWithShape="1">
                <a:gsLst>
                  <a:gs pos="0">
                    <a:srgbClr val="C7C7C7"/>
                  </a:gs>
                  <a:gs pos="82000">
                    <a:schemeClr val="bg1"/>
                  </a:gs>
                </a:gsLst>
                <a:lin ang="18900000" scaled="1"/>
                <a:tileRect/>
              </a:gradFill>
            </a:ln>
            <a:effectLst>
              <a:outerShdw blurRad="165100" dist="63500" dir="8100000" sx="101000" sy="101000" algn="tr"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zh-CN" altLang="en-US" sz="3200" dirty="0">
                  <a:solidFill>
                    <a:schemeClr val="tx1"/>
                  </a:solidFill>
                </a:rPr>
                <a:t>          混合集成电路测试面临的挑战</a:t>
              </a:r>
            </a:p>
          </p:txBody>
        </p:sp>
        <p:sp>
          <p:nvSpPr>
            <p:cNvPr id="24" name="Freeform 5">
              <a:extLst>
                <a:ext uri="{FF2B5EF4-FFF2-40B4-BE49-F238E27FC236}">
                  <a16:creationId xmlns:a16="http://schemas.microsoft.com/office/drawing/2014/main" id="{9A6214DC-20A7-4B38-8990-55842AA38FDE}"/>
                </a:ext>
              </a:extLst>
            </p:cNvPr>
            <p:cNvSpPr>
              <a:spLocks/>
            </p:cNvSpPr>
            <p:nvPr/>
          </p:nvSpPr>
          <p:spPr bwMode="auto">
            <a:xfrm>
              <a:off x="741024" y="5374996"/>
              <a:ext cx="950656" cy="553450"/>
            </a:xfrm>
            <a:prstGeom prst="roundRect">
              <a:avLst>
                <a:gd name="adj" fmla="val 12078"/>
              </a:avLst>
            </a:prstGeom>
            <a:solidFill>
              <a:srgbClr val="990000"/>
            </a:solidFill>
            <a:ln w="38100">
              <a:noFill/>
            </a:ln>
            <a:effectLst>
              <a:innerShdw blurRad="38100" dist="25400" dir="18900000">
                <a:prstClr val="black">
                  <a:alpha val="35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1</a:t>
              </a:r>
              <a:r>
                <a:rPr lang="en-US" altLang="zh-CN" sz="40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rPr>
                <a:t>.4</a:t>
              </a:r>
              <a:endParaRPr lang="zh-CN" altLang="en-US" sz="4000" b="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Tw Cen MT" panose="020B0602020104020603" pitchFamily="34" charset="0"/>
                <a:ea typeface="Abraham Lincoln" pitchFamily="2" charset="0"/>
                <a:sym typeface="微软雅黑" pitchFamily="34" charset="-122"/>
              </a:endParaRPr>
            </a:p>
          </p:txBody>
        </p:sp>
      </p:grpSp>
    </p:spTree>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77409" y="981433"/>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0D4D7E5F-B5F8-4FBB-BDB9-F7303DA9D09F}"/>
              </a:ext>
            </a:extLst>
          </p:cNvPr>
          <p:cNvSpPr txBox="1">
            <a:spLocks noChangeArrowheads="1"/>
          </p:cNvSpPr>
          <p:nvPr/>
        </p:nvSpPr>
        <p:spPr bwMode="auto">
          <a:xfrm>
            <a:off x="219315" y="1683206"/>
            <a:ext cx="3776622" cy="405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可视化工具（</a:t>
            </a:r>
            <a:r>
              <a:rPr lang="en-US" altLang="zh-CN" dirty="0">
                <a:solidFill>
                  <a:srgbClr val="7030A0"/>
                </a:solidFill>
                <a:latin typeface="黑体" panose="02010609060101010101" pitchFamily="49" charset="-122"/>
                <a:ea typeface="黑体" panose="02010609060101010101" pitchFamily="49" charset="-122"/>
              </a:rPr>
              <a:t>Shmoo</a:t>
            </a:r>
            <a:r>
              <a:rPr lang="zh-CN" altLang="en-US" dirty="0">
                <a:solidFill>
                  <a:srgbClr val="7030A0"/>
                </a:solidFill>
                <a:latin typeface="黑体" panose="02010609060101010101" pitchFamily="49" charset="-122"/>
                <a:ea typeface="黑体" panose="02010609060101010101" pitchFamily="49" charset="-122"/>
              </a:rPr>
              <a:t>图） </a:t>
            </a:r>
          </a:p>
          <a:p>
            <a:pPr marL="0" indent="0">
              <a:lnSpc>
                <a:spcPct val="150000"/>
              </a:lnSpc>
              <a:buClr>
                <a:srgbClr val="FF0000"/>
              </a:buClr>
              <a:buNone/>
            </a:pPr>
            <a:r>
              <a:rPr lang="zh-CN" altLang="en-US" dirty="0">
                <a:solidFill>
                  <a:schemeClr val="tx1"/>
                </a:solidFill>
                <a:latin typeface="黑体" panose="02010609060101010101" pitchFamily="49" charset="-122"/>
                <a:ea typeface="黑体" panose="02010609060101010101" pitchFamily="49" charset="-122"/>
              </a:rPr>
              <a:t>最早用于半导体制造的计算机生成的图形显示。 </a:t>
            </a:r>
            <a:r>
              <a:rPr lang="en-US" altLang="zh-CN" dirty="0">
                <a:solidFill>
                  <a:schemeClr val="tx1"/>
                </a:solidFill>
                <a:latin typeface="黑体" panose="02010609060101010101" pitchFamily="49" charset="-122"/>
                <a:ea typeface="黑体" panose="02010609060101010101" pitchFamily="49" charset="-122"/>
              </a:rPr>
              <a:t>shmoo</a:t>
            </a:r>
            <a:r>
              <a:rPr lang="zh-CN" altLang="en-US" dirty="0">
                <a:solidFill>
                  <a:schemeClr val="tx1"/>
                </a:solidFill>
                <a:latin typeface="黑体" panose="02010609060101010101" pitchFamily="49" charset="-122"/>
                <a:ea typeface="黑体" panose="02010609060101010101" pitchFamily="49" charset="-122"/>
              </a:rPr>
              <a:t>图是测试结果与测试条件的关系图。</a:t>
            </a:r>
          </a:p>
        </p:txBody>
      </p:sp>
      <p:sp>
        <p:nvSpPr>
          <p:cNvPr id="2" name="文本框 1">
            <a:extLst>
              <a:ext uri="{FF2B5EF4-FFF2-40B4-BE49-F238E27FC236}">
                <a16:creationId xmlns:a16="http://schemas.microsoft.com/office/drawing/2014/main" id="{F3C0B123-D7B8-444D-8DD8-3911AC6432BA}"/>
              </a:ext>
            </a:extLst>
          </p:cNvPr>
          <p:cNvSpPr txBox="1"/>
          <p:nvPr/>
        </p:nvSpPr>
        <p:spPr>
          <a:xfrm>
            <a:off x="4211960" y="4653136"/>
            <a:ext cx="4896544" cy="1569660"/>
          </a:xfrm>
          <a:prstGeom prst="rect">
            <a:avLst/>
          </a:prstGeom>
          <a:noFill/>
        </p:spPr>
        <p:txBody>
          <a:bodyPr wrap="square" rtlCol="0">
            <a:spAutoFit/>
          </a:bodyPr>
          <a:lstStyle/>
          <a:p>
            <a:r>
              <a:rPr lang="zh-CN" altLang="en-US" sz="2400" b="1" dirty="0">
                <a:latin typeface="方正粗黑宋简体" panose="02000000000000000000" pitchFamily="2" charset="-122"/>
                <a:ea typeface="方正粗黑宋简体" panose="02000000000000000000" pitchFamily="2" charset="-122"/>
              </a:rPr>
              <a:t>图中所示称为功能</a:t>
            </a:r>
            <a:r>
              <a:rPr lang="en-US" altLang="zh-CN" sz="2400" b="1" dirty="0">
                <a:latin typeface="方正粗黑宋简体" panose="02000000000000000000" pitchFamily="2" charset="-122"/>
                <a:ea typeface="方正粗黑宋简体" panose="02000000000000000000" pitchFamily="2" charset="-122"/>
              </a:rPr>
              <a:t>shmoo</a:t>
            </a:r>
            <a:r>
              <a:rPr lang="zh-CN" altLang="en-US" sz="2400" b="1" dirty="0">
                <a:latin typeface="方正粗黑宋简体" panose="02000000000000000000" pitchFamily="2" charset="-122"/>
                <a:ea typeface="方正粗黑宋简体" panose="02000000000000000000" pitchFamily="2" charset="-122"/>
              </a:rPr>
              <a:t>图，因为它仅显示哪些测试条件产生通过（功能正常）或失败（功能错误）测试结果。</a:t>
            </a:r>
          </a:p>
        </p:txBody>
      </p:sp>
      <p:pic>
        <p:nvPicPr>
          <p:cNvPr id="13" name="图片 12">
            <a:extLst>
              <a:ext uri="{FF2B5EF4-FFF2-40B4-BE49-F238E27FC236}">
                <a16:creationId xmlns:a16="http://schemas.microsoft.com/office/drawing/2014/main" id="{058AE755-45B0-48BD-B6AE-769452BF81B8}"/>
              </a:ext>
            </a:extLst>
          </p:cNvPr>
          <p:cNvPicPr>
            <a:picLocks noChangeAspect="1"/>
          </p:cNvPicPr>
          <p:nvPr/>
        </p:nvPicPr>
        <p:blipFill>
          <a:blip r:embed="rId3"/>
          <a:stretch>
            <a:fillRect/>
          </a:stretch>
        </p:blipFill>
        <p:spPr>
          <a:xfrm>
            <a:off x="4192906" y="1666290"/>
            <a:ext cx="4683597" cy="3016911"/>
          </a:xfrm>
          <a:prstGeom prst="rect">
            <a:avLst/>
          </a:prstGeom>
        </p:spPr>
      </p:pic>
    </p:spTree>
    <p:extLst>
      <p:ext uri="{BB962C8B-B14F-4D97-AF65-F5344CB8AC3E}">
        <p14:creationId xmlns:p14="http://schemas.microsoft.com/office/powerpoint/2010/main" val="417244869"/>
      </p:ext>
    </p:extLst>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83568" y="825200"/>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0D4D7E5F-B5F8-4FBB-BDB9-F7303DA9D09F}"/>
              </a:ext>
            </a:extLst>
          </p:cNvPr>
          <p:cNvSpPr txBox="1">
            <a:spLocks noChangeArrowheads="1"/>
          </p:cNvSpPr>
          <p:nvPr/>
        </p:nvSpPr>
        <p:spPr bwMode="auto">
          <a:xfrm>
            <a:off x="219315" y="1683206"/>
            <a:ext cx="2048429" cy="181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可视化工具（</a:t>
            </a:r>
            <a:r>
              <a:rPr lang="en-US" altLang="zh-CN" dirty="0">
                <a:solidFill>
                  <a:srgbClr val="7030A0"/>
                </a:solidFill>
                <a:latin typeface="黑体" panose="02010609060101010101" pitchFamily="49" charset="-122"/>
                <a:ea typeface="黑体" panose="02010609060101010101" pitchFamily="49" charset="-122"/>
              </a:rPr>
              <a:t>Shmoo</a:t>
            </a:r>
            <a:r>
              <a:rPr lang="zh-CN" altLang="en-US" dirty="0">
                <a:solidFill>
                  <a:srgbClr val="7030A0"/>
                </a:solidFill>
                <a:latin typeface="黑体" panose="02010609060101010101" pitchFamily="49" charset="-122"/>
                <a:ea typeface="黑体" panose="02010609060101010101" pitchFamily="49" charset="-122"/>
              </a:rPr>
              <a:t>图） </a:t>
            </a:r>
          </a:p>
        </p:txBody>
      </p:sp>
      <p:sp>
        <p:nvSpPr>
          <p:cNvPr id="2" name="文本框 1">
            <a:extLst>
              <a:ext uri="{FF2B5EF4-FFF2-40B4-BE49-F238E27FC236}">
                <a16:creationId xmlns:a16="http://schemas.microsoft.com/office/drawing/2014/main" id="{F3C0B123-D7B8-444D-8DD8-3911AC6432BA}"/>
              </a:ext>
            </a:extLst>
          </p:cNvPr>
          <p:cNvSpPr txBox="1"/>
          <p:nvPr/>
        </p:nvSpPr>
        <p:spPr>
          <a:xfrm>
            <a:off x="283318" y="5784073"/>
            <a:ext cx="8577363" cy="830997"/>
          </a:xfrm>
          <a:prstGeom prst="rect">
            <a:avLst/>
          </a:prstGeom>
          <a:noFill/>
        </p:spPr>
        <p:txBody>
          <a:bodyPr wrap="square" rtlCol="0">
            <a:spAutoFit/>
          </a:bodyPr>
          <a:lstStyle/>
          <a:p>
            <a:r>
              <a:rPr lang="zh-CN" altLang="en-US" sz="2400" b="1" dirty="0">
                <a:latin typeface="方正粗黑宋简体" panose="02000000000000000000" pitchFamily="2" charset="-122"/>
                <a:ea typeface="方正粗黑宋简体" panose="02000000000000000000" pitchFamily="2" charset="-122"/>
              </a:rPr>
              <a:t>参数</a:t>
            </a:r>
            <a:r>
              <a:rPr lang="en-US" altLang="zh-CN" sz="2400" b="1" dirty="0">
                <a:latin typeface="方正粗黑宋简体" panose="02000000000000000000" pitchFamily="2" charset="-122"/>
                <a:ea typeface="方正粗黑宋简体" panose="02000000000000000000" pitchFamily="2" charset="-122"/>
              </a:rPr>
              <a:t>shmoo</a:t>
            </a:r>
            <a:r>
              <a:rPr lang="zh-CN" altLang="en-US" sz="2400" b="1" dirty="0">
                <a:latin typeface="方正粗黑宋简体" panose="02000000000000000000" pitchFamily="2" charset="-122"/>
                <a:ea typeface="方正粗黑宋简体" panose="02000000000000000000" pitchFamily="2" charset="-122"/>
              </a:rPr>
              <a:t>图（如图所示）可用于显示每种测试条件组合下的模拟测量结果，而不仅仅是显示简单的通过或失败结果</a:t>
            </a:r>
          </a:p>
        </p:txBody>
      </p:sp>
      <p:pic>
        <p:nvPicPr>
          <p:cNvPr id="12" name="图片 11">
            <a:extLst>
              <a:ext uri="{FF2B5EF4-FFF2-40B4-BE49-F238E27FC236}">
                <a16:creationId xmlns:a16="http://schemas.microsoft.com/office/drawing/2014/main" id="{EFA7EDA2-8939-44E9-99CF-66F068EC1FAC}"/>
              </a:ext>
            </a:extLst>
          </p:cNvPr>
          <p:cNvPicPr>
            <a:picLocks noChangeAspect="1"/>
          </p:cNvPicPr>
          <p:nvPr/>
        </p:nvPicPr>
        <p:blipFill>
          <a:blip r:embed="rId3"/>
          <a:stretch>
            <a:fillRect/>
          </a:stretch>
        </p:blipFill>
        <p:spPr>
          <a:xfrm>
            <a:off x="3015599" y="1724733"/>
            <a:ext cx="6032695" cy="3874729"/>
          </a:xfrm>
          <a:prstGeom prst="rect">
            <a:avLst/>
          </a:prstGeom>
        </p:spPr>
      </p:pic>
    </p:spTree>
    <p:extLst>
      <p:ext uri="{BB962C8B-B14F-4D97-AF65-F5344CB8AC3E}">
        <p14:creationId xmlns:p14="http://schemas.microsoft.com/office/powerpoint/2010/main" val="2632623433"/>
      </p:ext>
    </p:extLst>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6617A2B0-07FB-4965-AF67-CD6508E7014E}"/>
              </a:ext>
            </a:extLst>
          </p:cNvPr>
          <p:cNvSpPr txBox="1">
            <a:spLocks noChangeArrowheads="1"/>
          </p:cNvSpPr>
          <p:nvPr/>
        </p:nvSpPr>
        <p:spPr>
          <a:xfrm>
            <a:off x="677409" y="981433"/>
            <a:ext cx="4044765" cy="7149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chemeClr val="tx1">
                    <a:lumMod val="75000"/>
                  </a:schemeClr>
                </a:solidFill>
              </a:rPr>
              <a:t>四、测试数据分析</a:t>
            </a:r>
            <a:endParaRPr lang="en-US" altLang="zh-CN" sz="2900" b="1" dirty="0">
              <a:solidFill>
                <a:schemeClr val="tx1">
                  <a:lumMod val="75000"/>
                </a:schemeClr>
              </a:solidFill>
            </a:endParaRPr>
          </a:p>
        </p:txBody>
      </p:sp>
      <p:sp>
        <p:nvSpPr>
          <p:cNvPr id="25" name="Rectangle 2">
            <a:extLst>
              <a:ext uri="{FF2B5EF4-FFF2-40B4-BE49-F238E27FC236}">
                <a16:creationId xmlns:a16="http://schemas.microsoft.com/office/drawing/2014/main" id="{7EC3B559-5F2E-4CE1-8069-9C3FBF3F73E2}"/>
              </a:ext>
            </a:extLst>
          </p:cNvPr>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0000"/>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0D4D7E5F-B5F8-4FBB-BDB9-F7303DA9D09F}"/>
              </a:ext>
            </a:extLst>
          </p:cNvPr>
          <p:cNvSpPr txBox="1">
            <a:spLocks noChangeArrowheads="1"/>
          </p:cNvSpPr>
          <p:nvPr/>
        </p:nvSpPr>
        <p:spPr bwMode="auto">
          <a:xfrm>
            <a:off x="219315" y="1683206"/>
            <a:ext cx="3776622" cy="71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楷体_GB2312"/>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cs typeface="楷体_GB2312"/>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cs typeface="楷体_GB2312"/>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cs typeface="楷体_GB2312"/>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cs typeface="楷体_GB2312"/>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0" lvl="0" indent="0">
              <a:lnSpc>
                <a:spcPct val="150000"/>
              </a:lnSpc>
              <a:buClr>
                <a:srgbClr val="FF0000"/>
              </a:buClr>
              <a:buNone/>
            </a:pPr>
            <a:r>
              <a:rPr lang="zh-CN" altLang="en-US" dirty="0">
                <a:solidFill>
                  <a:srgbClr val="7030A0"/>
                </a:solidFill>
                <a:latin typeface="黑体" panose="02010609060101010101" pitchFamily="49" charset="-122"/>
                <a:ea typeface="黑体" panose="02010609060101010101" pitchFamily="49" charset="-122"/>
              </a:rPr>
              <a:t>可视化工具（直方图） </a:t>
            </a:r>
          </a:p>
        </p:txBody>
      </p:sp>
      <p:sp>
        <p:nvSpPr>
          <p:cNvPr id="2" name="文本框 1">
            <a:extLst>
              <a:ext uri="{FF2B5EF4-FFF2-40B4-BE49-F238E27FC236}">
                <a16:creationId xmlns:a16="http://schemas.microsoft.com/office/drawing/2014/main" id="{F3C0B123-D7B8-444D-8DD8-3911AC6432BA}"/>
              </a:ext>
            </a:extLst>
          </p:cNvPr>
          <p:cNvSpPr txBox="1"/>
          <p:nvPr/>
        </p:nvSpPr>
        <p:spPr>
          <a:xfrm>
            <a:off x="107504" y="3098255"/>
            <a:ext cx="3528392" cy="1938992"/>
          </a:xfrm>
          <a:prstGeom prst="rect">
            <a:avLst/>
          </a:prstGeom>
          <a:noFill/>
        </p:spPr>
        <p:txBody>
          <a:bodyPr wrap="square" rtlCol="0">
            <a:spAutoFit/>
          </a:bodyPr>
          <a:lstStyle/>
          <a:p>
            <a:r>
              <a:rPr lang="zh-CN" altLang="en-US" sz="2400" b="1" dirty="0">
                <a:latin typeface="方正粗黑宋简体" panose="02000000000000000000" pitchFamily="2" charset="-122"/>
                <a:ea typeface="方正粗黑宋简体" panose="02000000000000000000" pitchFamily="2" charset="-122"/>
              </a:rPr>
              <a:t>图中显示了与</a:t>
            </a:r>
            <a:r>
              <a:rPr lang="en-US" altLang="zh-CN" sz="2400" b="1" dirty="0">
                <a:latin typeface="方正粗黑宋简体" panose="02000000000000000000" pitchFamily="2" charset="-122"/>
                <a:ea typeface="方正粗黑宋简体" panose="02000000000000000000" pitchFamily="2" charset="-122"/>
              </a:rPr>
              <a:t>DAC</a:t>
            </a:r>
            <a:r>
              <a:rPr lang="zh-CN" altLang="en-US" sz="2400" b="1" dirty="0">
                <a:latin typeface="方正粗黑宋简体" panose="02000000000000000000" pitchFamily="2" charset="-122"/>
                <a:ea typeface="方正粗黑宋简体" panose="02000000000000000000" pitchFamily="2" charset="-122"/>
              </a:rPr>
              <a:t>增益误差示例相对应的直方图。 它显示了测量值的分布图以及一些关键统计值</a:t>
            </a:r>
          </a:p>
        </p:txBody>
      </p:sp>
      <p:pic>
        <p:nvPicPr>
          <p:cNvPr id="13" name="图片 12">
            <a:extLst>
              <a:ext uri="{FF2B5EF4-FFF2-40B4-BE49-F238E27FC236}">
                <a16:creationId xmlns:a16="http://schemas.microsoft.com/office/drawing/2014/main" id="{70FAF149-E3CC-4AF6-9760-177936584CF3}"/>
              </a:ext>
            </a:extLst>
          </p:cNvPr>
          <p:cNvPicPr>
            <a:picLocks noChangeAspect="1"/>
          </p:cNvPicPr>
          <p:nvPr/>
        </p:nvPicPr>
        <p:blipFill>
          <a:blip r:embed="rId3"/>
          <a:stretch>
            <a:fillRect/>
          </a:stretch>
        </p:blipFill>
        <p:spPr>
          <a:xfrm>
            <a:off x="4019761" y="1749726"/>
            <a:ext cx="5124239" cy="4224263"/>
          </a:xfrm>
          <a:prstGeom prst="rect">
            <a:avLst/>
          </a:prstGeom>
        </p:spPr>
      </p:pic>
      <p:sp>
        <p:nvSpPr>
          <p:cNvPr id="15" name="矩形 14">
            <a:extLst>
              <a:ext uri="{FF2B5EF4-FFF2-40B4-BE49-F238E27FC236}">
                <a16:creationId xmlns:a16="http://schemas.microsoft.com/office/drawing/2014/main" id="{DD41F8FF-9002-429F-A192-8A88C657CD11}"/>
              </a:ext>
            </a:extLst>
          </p:cNvPr>
          <p:cNvSpPr/>
          <p:nvPr/>
        </p:nvSpPr>
        <p:spPr>
          <a:xfrm>
            <a:off x="4788024" y="6075823"/>
            <a:ext cx="3913251" cy="461665"/>
          </a:xfrm>
          <a:prstGeom prst="rect">
            <a:avLst/>
          </a:prstGeom>
        </p:spPr>
        <p:txBody>
          <a:bodyPr wrap="none">
            <a:spAutoFit/>
          </a:bodyPr>
          <a:lstStyle/>
          <a:p>
            <a:pPr algn="ctr"/>
            <a:r>
              <a:rPr lang="zh-CN" altLang="en-US" sz="2400" b="1" dirty="0">
                <a:solidFill>
                  <a:srgbClr val="FF0000"/>
                </a:solidFill>
              </a:rPr>
              <a:t>DAC增益误差测试的直方图</a:t>
            </a:r>
          </a:p>
        </p:txBody>
      </p:sp>
    </p:spTree>
    <p:extLst>
      <p:ext uri="{BB962C8B-B14F-4D97-AF65-F5344CB8AC3E}">
        <p14:creationId xmlns:p14="http://schemas.microsoft.com/office/powerpoint/2010/main" val="2137870084"/>
      </p:ext>
    </p:extLst>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7C6803F8-D113-4109-91DD-90C52C8C4898}"/>
              </a:ext>
            </a:extLst>
          </p:cNvPr>
          <p:cNvSpPr txBox="1">
            <a:spLocks noChangeArrowheads="1"/>
          </p:cNvSpPr>
          <p:nvPr/>
        </p:nvSpPr>
        <p:spPr>
          <a:xfrm>
            <a:off x="378610" y="1135220"/>
            <a:ext cx="6480175" cy="625183"/>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b="1" dirty="0">
                <a:solidFill>
                  <a:srgbClr val="7030A0"/>
                </a:solidFill>
              </a:rPr>
              <a:t>集成电路测试分类</a:t>
            </a:r>
            <a:endParaRPr lang="en-US" altLang="zh-CN" sz="3600" b="1" dirty="0">
              <a:solidFill>
                <a:srgbClr val="7030A0"/>
              </a:solidFill>
            </a:endParaRPr>
          </a:p>
        </p:txBody>
      </p:sp>
      <p:sp>
        <p:nvSpPr>
          <p:cNvPr id="14" name="文本框 6">
            <a:extLst>
              <a:ext uri="{FF2B5EF4-FFF2-40B4-BE49-F238E27FC236}">
                <a16:creationId xmlns:a16="http://schemas.microsoft.com/office/drawing/2014/main" id="{8F0815D5-87D8-427D-9405-2A543DCE0FEB}"/>
              </a:ext>
            </a:extLst>
          </p:cNvPr>
          <p:cNvSpPr txBox="1">
            <a:spLocks noChangeArrowheads="1"/>
          </p:cNvSpPr>
          <p:nvPr/>
        </p:nvSpPr>
        <p:spPr bwMode="auto">
          <a:xfrm>
            <a:off x="684213" y="3573463"/>
            <a:ext cx="4921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a:solidFill>
                  <a:schemeClr val="tx1"/>
                </a:solidFill>
                <a:ea typeface="宋体" panose="02010600030101010101" pitchFamily="2" charset="-122"/>
              </a:rPr>
              <a:t>集成电路测试</a:t>
            </a:r>
          </a:p>
        </p:txBody>
      </p:sp>
      <p:sp>
        <p:nvSpPr>
          <p:cNvPr id="15" name="左大括号 7">
            <a:extLst>
              <a:ext uri="{FF2B5EF4-FFF2-40B4-BE49-F238E27FC236}">
                <a16:creationId xmlns:a16="http://schemas.microsoft.com/office/drawing/2014/main" id="{0C5C13C6-97C3-4295-8C01-881E902D659B}"/>
              </a:ext>
            </a:extLst>
          </p:cNvPr>
          <p:cNvSpPr/>
          <p:nvPr/>
        </p:nvSpPr>
        <p:spPr bwMode="auto">
          <a:xfrm>
            <a:off x="1187450" y="2205038"/>
            <a:ext cx="1008063" cy="3816350"/>
          </a:xfrm>
          <a:prstGeom prst="leftBrace">
            <a:avLst>
              <a:gd name="adj1" fmla="val 8325"/>
              <a:gd name="adj2" fmla="val 50000"/>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16" name="文本框 8">
            <a:extLst>
              <a:ext uri="{FF2B5EF4-FFF2-40B4-BE49-F238E27FC236}">
                <a16:creationId xmlns:a16="http://schemas.microsoft.com/office/drawing/2014/main" id="{54A3744A-85FF-4226-B0C4-F7E3302E2BC4}"/>
              </a:ext>
            </a:extLst>
          </p:cNvPr>
          <p:cNvSpPr txBox="1">
            <a:spLocks noChangeArrowheads="1"/>
          </p:cNvSpPr>
          <p:nvPr/>
        </p:nvSpPr>
        <p:spPr bwMode="auto">
          <a:xfrm>
            <a:off x="2268538" y="2060575"/>
            <a:ext cx="1798637" cy="400050"/>
          </a:xfrm>
          <a:prstGeom prst="rect">
            <a:avLst/>
          </a:prstGeom>
          <a:solidFill>
            <a:srgbClr val="996600"/>
          </a:solidFill>
          <a:ln w="9525">
            <a:solidFill>
              <a:srgbClr val="990000"/>
            </a:solidFill>
            <a:miter lim="800000"/>
          </a:ln>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宋体" panose="02010600030101010101" pitchFamily="2" charset="-122"/>
              </a:rPr>
              <a:t>测试目的</a:t>
            </a:r>
          </a:p>
        </p:txBody>
      </p:sp>
      <p:sp>
        <p:nvSpPr>
          <p:cNvPr id="17" name="文本框 17">
            <a:extLst>
              <a:ext uri="{FF2B5EF4-FFF2-40B4-BE49-F238E27FC236}">
                <a16:creationId xmlns:a16="http://schemas.microsoft.com/office/drawing/2014/main" id="{3ACE9EB9-AE58-4464-8DBB-90D07E746143}"/>
              </a:ext>
            </a:extLst>
          </p:cNvPr>
          <p:cNvSpPr txBox="1">
            <a:spLocks noChangeArrowheads="1"/>
          </p:cNvSpPr>
          <p:nvPr/>
        </p:nvSpPr>
        <p:spPr bwMode="auto">
          <a:xfrm>
            <a:off x="4658790" y="2075295"/>
            <a:ext cx="3891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验证、生产、老化、入场测试</a:t>
            </a:r>
          </a:p>
        </p:txBody>
      </p:sp>
      <p:sp>
        <p:nvSpPr>
          <p:cNvPr id="18" name="右箭头 19">
            <a:extLst>
              <a:ext uri="{FF2B5EF4-FFF2-40B4-BE49-F238E27FC236}">
                <a16:creationId xmlns:a16="http://schemas.microsoft.com/office/drawing/2014/main" id="{E7FF921B-7F2D-49AA-89A9-C9A7F9E7F233}"/>
              </a:ext>
            </a:extLst>
          </p:cNvPr>
          <p:cNvSpPr>
            <a:spLocks noChangeArrowheads="1"/>
          </p:cNvSpPr>
          <p:nvPr/>
        </p:nvSpPr>
        <p:spPr bwMode="auto">
          <a:xfrm>
            <a:off x="4067175" y="2205038"/>
            <a:ext cx="576263" cy="144462"/>
          </a:xfrm>
          <a:prstGeom prst="rightArrow">
            <a:avLst>
              <a:gd name="adj1" fmla="val 50000"/>
              <a:gd name="adj2" fmla="val 49863"/>
            </a:avLst>
          </a:prstGeom>
          <a:solidFill>
            <a:schemeClr val="tx1"/>
          </a:solid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19" name="文本框 22">
            <a:extLst>
              <a:ext uri="{FF2B5EF4-FFF2-40B4-BE49-F238E27FC236}">
                <a16:creationId xmlns:a16="http://schemas.microsoft.com/office/drawing/2014/main" id="{CD72E3B2-755B-4F30-B171-764D16A68F78}"/>
              </a:ext>
            </a:extLst>
          </p:cNvPr>
          <p:cNvSpPr txBox="1">
            <a:spLocks noChangeArrowheads="1"/>
          </p:cNvSpPr>
          <p:nvPr/>
        </p:nvSpPr>
        <p:spPr bwMode="auto">
          <a:xfrm>
            <a:off x="2249658" y="2957645"/>
            <a:ext cx="1800225" cy="400050"/>
          </a:xfrm>
          <a:prstGeom prst="rect">
            <a:avLst/>
          </a:prstGeom>
          <a:solidFill>
            <a:srgbClr val="996600"/>
          </a:solidFill>
          <a:ln w="9525">
            <a:solidFill>
              <a:srgbClr val="990000"/>
            </a:solidFill>
            <a:miter lim="800000"/>
          </a:ln>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2000">
                <a:solidFill>
                  <a:schemeClr val="bg1"/>
                </a:solidFill>
                <a:ea typeface="宋体" panose="02010600030101010101" pitchFamily="2" charset="-122"/>
              </a:rPr>
              <a:t>测试内容</a:t>
            </a:r>
          </a:p>
        </p:txBody>
      </p:sp>
      <p:sp>
        <p:nvSpPr>
          <p:cNvPr id="20" name="右箭头 23">
            <a:extLst>
              <a:ext uri="{FF2B5EF4-FFF2-40B4-BE49-F238E27FC236}">
                <a16:creationId xmlns:a16="http://schemas.microsoft.com/office/drawing/2014/main" id="{CFB4DA83-3BC2-4504-B8F9-46300A2AC058}"/>
              </a:ext>
            </a:extLst>
          </p:cNvPr>
          <p:cNvSpPr>
            <a:spLocks noChangeArrowheads="1"/>
          </p:cNvSpPr>
          <p:nvPr/>
        </p:nvSpPr>
        <p:spPr bwMode="auto">
          <a:xfrm>
            <a:off x="4062413" y="3078905"/>
            <a:ext cx="576262" cy="144462"/>
          </a:xfrm>
          <a:prstGeom prst="rightArrow">
            <a:avLst>
              <a:gd name="adj1" fmla="val 50000"/>
              <a:gd name="adj2" fmla="val 49863"/>
            </a:avLst>
          </a:prstGeom>
          <a:solidFill>
            <a:schemeClr val="tx1"/>
          </a:solid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21" name="文本框 24">
            <a:extLst>
              <a:ext uri="{FF2B5EF4-FFF2-40B4-BE49-F238E27FC236}">
                <a16:creationId xmlns:a16="http://schemas.microsoft.com/office/drawing/2014/main" id="{A11253EE-50B8-4E54-9724-C1851522C954}"/>
              </a:ext>
            </a:extLst>
          </p:cNvPr>
          <p:cNvSpPr txBox="1">
            <a:spLocks noChangeArrowheads="1"/>
          </p:cNvSpPr>
          <p:nvPr/>
        </p:nvSpPr>
        <p:spPr bwMode="auto">
          <a:xfrm>
            <a:off x="4638675" y="2934489"/>
            <a:ext cx="433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功能、参数（</a:t>
            </a:r>
            <a:r>
              <a:rPr lang="en-US" altLang="zh-CN" sz="2000" dirty="0">
                <a:solidFill>
                  <a:schemeClr val="tx1"/>
                </a:solidFill>
                <a:ea typeface="宋体" panose="02010600030101010101" pitchFamily="2" charset="-122"/>
              </a:rPr>
              <a:t>DC</a:t>
            </a:r>
            <a:r>
              <a:rPr lang="zh-CN" altLang="en-US" sz="2000" dirty="0">
                <a:solidFill>
                  <a:schemeClr val="tx1"/>
                </a:solidFill>
                <a:ea typeface="宋体" panose="02010600030101010101" pitchFamily="2" charset="-122"/>
              </a:rPr>
              <a:t>、</a:t>
            </a:r>
            <a:r>
              <a:rPr lang="en-US" altLang="zh-CN" sz="2000" dirty="0">
                <a:solidFill>
                  <a:schemeClr val="tx1"/>
                </a:solidFill>
                <a:ea typeface="宋体" panose="02010600030101010101" pitchFamily="2" charset="-122"/>
              </a:rPr>
              <a:t>AC</a:t>
            </a:r>
            <a:r>
              <a:rPr lang="zh-CN" altLang="en-US" sz="2000" dirty="0">
                <a:solidFill>
                  <a:schemeClr val="tx1"/>
                </a:solidFill>
                <a:ea typeface="宋体" panose="02010600030101010101" pitchFamily="2" charset="-122"/>
              </a:rPr>
              <a:t>、</a:t>
            </a:r>
            <a:r>
              <a:rPr lang="en-US" altLang="zh-CN" sz="2000" dirty="0">
                <a:solidFill>
                  <a:schemeClr val="tx1"/>
                </a:solidFill>
                <a:ea typeface="宋体" panose="02010600030101010101" pitchFamily="2" charset="-122"/>
              </a:rPr>
              <a:t>I</a:t>
            </a:r>
            <a:r>
              <a:rPr lang="en-US" altLang="zh-CN" sz="1100" dirty="0">
                <a:solidFill>
                  <a:schemeClr val="tx1"/>
                </a:solidFill>
                <a:ea typeface="宋体" panose="02010600030101010101" pitchFamily="2" charset="-122"/>
              </a:rPr>
              <a:t>DDQ</a:t>
            </a:r>
            <a:r>
              <a:rPr lang="en-US" altLang="zh-CN" sz="2000" dirty="0">
                <a:solidFill>
                  <a:schemeClr val="tx1"/>
                </a:solidFill>
                <a:ea typeface="宋体" panose="02010600030101010101" pitchFamily="2" charset="-122"/>
              </a:rPr>
              <a:t>)</a:t>
            </a:r>
            <a:r>
              <a:rPr lang="zh-CN" altLang="en-US" sz="2000" dirty="0">
                <a:solidFill>
                  <a:schemeClr val="tx1"/>
                </a:solidFill>
                <a:ea typeface="宋体" panose="02010600030101010101" pitchFamily="2" charset="-122"/>
              </a:rPr>
              <a:t>、结构</a:t>
            </a:r>
          </a:p>
        </p:txBody>
      </p:sp>
      <p:sp>
        <p:nvSpPr>
          <p:cNvPr id="22" name="文本框 26">
            <a:extLst>
              <a:ext uri="{FF2B5EF4-FFF2-40B4-BE49-F238E27FC236}">
                <a16:creationId xmlns:a16="http://schemas.microsoft.com/office/drawing/2014/main" id="{2D71AA74-5965-4165-A9F4-06519F7AE424}"/>
              </a:ext>
            </a:extLst>
          </p:cNvPr>
          <p:cNvSpPr txBox="1">
            <a:spLocks noChangeArrowheads="1"/>
          </p:cNvSpPr>
          <p:nvPr/>
        </p:nvSpPr>
        <p:spPr bwMode="auto">
          <a:xfrm>
            <a:off x="2268538" y="5837238"/>
            <a:ext cx="1798637" cy="400050"/>
          </a:xfrm>
          <a:prstGeom prst="rect">
            <a:avLst/>
          </a:prstGeom>
          <a:solidFill>
            <a:srgbClr val="996600"/>
          </a:solidFill>
          <a:ln w="9525">
            <a:solidFill>
              <a:srgbClr val="990000"/>
            </a:solidFill>
            <a:miter lim="800000"/>
          </a:ln>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2000">
                <a:solidFill>
                  <a:schemeClr val="bg1"/>
                </a:solidFill>
                <a:ea typeface="宋体" panose="02010600030101010101" pitchFamily="2" charset="-122"/>
              </a:rPr>
              <a:t>器件类型</a:t>
            </a:r>
          </a:p>
        </p:txBody>
      </p:sp>
      <p:sp>
        <p:nvSpPr>
          <p:cNvPr id="23" name="右箭头 27">
            <a:extLst>
              <a:ext uri="{FF2B5EF4-FFF2-40B4-BE49-F238E27FC236}">
                <a16:creationId xmlns:a16="http://schemas.microsoft.com/office/drawing/2014/main" id="{C5F849EA-2129-4EF7-A81E-B0D67866E4A4}"/>
              </a:ext>
            </a:extLst>
          </p:cNvPr>
          <p:cNvSpPr>
            <a:spLocks noChangeArrowheads="1"/>
          </p:cNvSpPr>
          <p:nvPr/>
        </p:nvSpPr>
        <p:spPr bwMode="auto">
          <a:xfrm>
            <a:off x="4062413" y="5965825"/>
            <a:ext cx="576262" cy="142875"/>
          </a:xfrm>
          <a:prstGeom prst="rightArrow">
            <a:avLst>
              <a:gd name="adj1" fmla="val 50000"/>
              <a:gd name="adj2" fmla="val 50417"/>
            </a:avLst>
          </a:prstGeom>
          <a:solidFill>
            <a:schemeClr val="tx1"/>
          </a:solid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24" name="文本框 28">
            <a:extLst>
              <a:ext uri="{FF2B5EF4-FFF2-40B4-BE49-F238E27FC236}">
                <a16:creationId xmlns:a16="http://schemas.microsoft.com/office/drawing/2014/main" id="{955F5FBD-5860-405D-93CC-469B322771FD}"/>
              </a:ext>
            </a:extLst>
          </p:cNvPr>
          <p:cNvSpPr txBox="1">
            <a:spLocks noChangeArrowheads="1"/>
          </p:cNvSpPr>
          <p:nvPr/>
        </p:nvSpPr>
        <p:spPr bwMode="auto">
          <a:xfrm>
            <a:off x="4638675" y="5667445"/>
            <a:ext cx="41770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数字测试、模拟测试、混合测试、存储器测试、</a:t>
            </a:r>
            <a:r>
              <a:rPr lang="en-US" altLang="zh-CN" sz="2000" dirty="0">
                <a:solidFill>
                  <a:schemeClr val="tx1"/>
                </a:solidFill>
                <a:ea typeface="宋体" panose="02010600030101010101" pitchFamily="2" charset="-122"/>
              </a:rPr>
              <a:t>SOC</a:t>
            </a:r>
            <a:r>
              <a:rPr lang="zh-CN" altLang="en-US" sz="2000" dirty="0">
                <a:solidFill>
                  <a:schemeClr val="tx1"/>
                </a:solidFill>
                <a:ea typeface="宋体" panose="02010600030101010101" pitchFamily="2" charset="-122"/>
              </a:rPr>
              <a:t>测试、</a:t>
            </a:r>
            <a:r>
              <a:rPr lang="en-US" altLang="zh-CN" sz="2000" dirty="0">
                <a:solidFill>
                  <a:schemeClr val="tx1"/>
                </a:solidFill>
                <a:ea typeface="宋体" panose="02010600030101010101" pitchFamily="2" charset="-122"/>
              </a:rPr>
              <a:t>RF</a:t>
            </a:r>
            <a:r>
              <a:rPr lang="zh-CN" altLang="en-US" sz="2000" dirty="0">
                <a:solidFill>
                  <a:schemeClr val="tx1"/>
                </a:solidFill>
                <a:ea typeface="宋体" panose="02010600030101010101" pitchFamily="2" charset="-122"/>
              </a:rPr>
              <a:t>测试</a:t>
            </a:r>
          </a:p>
        </p:txBody>
      </p:sp>
      <p:sp>
        <p:nvSpPr>
          <p:cNvPr id="3" name="文本框 2">
            <a:extLst>
              <a:ext uri="{FF2B5EF4-FFF2-40B4-BE49-F238E27FC236}">
                <a16:creationId xmlns:a16="http://schemas.microsoft.com/office/drawing/2014/main" id="{D09D17E4-E52D-436B-986F-09366EF36A73}"/>
              </a:ext>
            </a:extLst>
          </p:cNvPr>
          <p:cNvSpPr txBox="1"/>
          <p:nvPr/>
        </p:nvSpPr>
        <p:spPr>
          <a:xfrm>
            <a:off x="1907704" y="3449836"/>
            <a:ext cx="6791966" cy="1015663"/>
          </a:xfrm>
          <a:prstGeom prst="rect">
            <a:avLst/>
          </a:prstGeom>
          <a:noFill/>
        </p:spPr>
        <p:txBody>
          <a:bodyPr wrap="square" rtlCol="0">
            <a:spAutoFit/>
          </a:bodyPr>
          <a:lstStyle/>
          <a:p>
            <a:r>
              <a:rPr lang="zh-CN" altLang="zh-CN" sz="2000" b="1" dirty="0">
                <a:solidFill>
                  <a:srgbClr val="7030A0"/>
                </a:solidFill>
                <a:latin typeface="华文行楷" panose="02010800040101010101" pitchFamily="2" charset="-122"/>
                <a:ea typeface="华文行楷" panose="02010800040101010101" pitchFamily="2" charset="-122"/>
              </a:rPr>
              <a:t>结构测试</a:t>
            </a:r>
            <a:r>
              <a:rPr lang="zh-CN" altLang="en-US" sz="2000" b="1" dirty="0">
                <a:solidFill>
                  <a:srgbClr val="7030A0"/>
                </a:solidFill>
                <a:latin typeface="华文行楷" panose="02010800040101010101" pitchFamily="2" charset="-122"/>
                <a:ea typeface="华文行楷" panose="02010800040101010101" pitchFamily="2" charset="-122"/>
              </a:rPr>
              <a:t>：</a:t>
            </a:r>
            <a:r>
              <a:rPr lang="zh-CN" altLang="zh-CN" sz="2000" b="1" dirty="0">
                <a:solidFill>
                  <a:srgbClr val="7030A0"/>
                </a:solidFill>
                <a:latin typeface="华文行楷" panose="02010800040101010101" pitchFamily="2" charset="-122"/>
                <a:ea typeface="华文行楷" panose="02010800040101010101" pitchFamily="2" charset="-122"/>
              </a:rPr>
              <a:t>在大规模数字系统的原始输出端口观察其内部信号的状态，这样的测试被视为结构化的，因为它依赖于电路的特定结构</a:t>
            </a:r>
            <a:r>
              <a:rPr lang="zh-CN" altLang="en-US" sz="2000" b="1" dirty="0">
                <a:solidFill>
                  <a:srgbClr val="7030A0"/>
                </a:solidFill>
                <a:latin typeface="华文行楷" panose="02010800040101010101" pitchFamily="2" charset="-122"/>
                <a:ea typeface="华文行楷" panose="02010800040101010101" pitchFamily="2" charset="-122"/>
              </a:rPr>
              <a:t>，如：门类型、互连、网表</a:t>
            </a:r>
            <a:r>
              <a:rPr lang="zh-CN" altLang="zh-CN" sz="2000" b="1" dirty="0">
                <a:solidFill>
                  <a:srgbClr val="7030A0"/>
                </a:solidFill>
                <a:latin typeface="华文行楷" panose="02010800040101010101" pitchFamily="2" charset="-122"/>
                <a:ea typeface="华文行楷" panose="02010800040101010101" pitchFamily="2" charset="-122"/>
              </a:rPr>
              <a:t>。</a:t>
            </a:r>
            <a:endParaRPr lang="zh-CN" altLang="en-US" sz="2000" b="1" dirty="0">
              <a:solidFill>
                <a:srgbClr val="7030A0"/>
              </a:solidFill>
              <a:latin typeface="华文行楷" panose="02010800040101010101" pitchFamily="2" charset="-122"/>
              <a:ea typeface="华文行楷" panose="02010800040101010101" pitchFamily="2" charset="-122"/>
            </a:endParaRPr>
          </a:p>
        </p:txBody>
      </p:sp>
      <p:sp>
        <p:nvSpPr>
          <p:cNvPr id="26" name="文本框 26">
            <a:extLst>
              <a:ext uri="{FF2B5EF4-FFF2-40B4-BE49-F238E27FC236}">
                <a16:creationId xmlns:a16="http://schemas.microsoft.com/office/drawing/2014/main" id="{0F65E59B-F60A-4277-89D3-4AACA0E15B93}"/>
              </a:ext>
            </a:extLst>
          </p:cNvPr>
          <p:cNvSpPr txBox="1">
            <a:spLocks noChangeArrowheads="1"/>
          </p:cNvSpPr>
          <p:nvPr/>
        </p:nvSpPr>
        <p:spPr bwMode="auto">
          <a:xfrm>
            <a:off x="2195514" y="4486065"/>
            <a:ext cx="1854370" cy="707886"/>
          </a:xfrm>
          <a:prstGeom prst="rect">
            <a:avLst/>
          </a:prstGeom>
          <a:solidFill>
            <a:srgbClr val="996600"/>
          </a:solidFill>
          <a:ln w="9525">
            <a:solidFill>
              <a:srgbClr val="990000"/>
            </a:solidFill>
            <a:miter lim="800000"/>
          </a:ln>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a:spcBef>
                <a:spcPct val="0"/>
              </a:spcBef>
              <a:buClrTx/>
              <a:buSzTx/>
              <a:buFontTx/>
              <a:buNone/>
            </a:pPr>
            <a:r>
              <a:rPr lang="zh-CN" altLang="en-US" sz="2000" dirty="0">
                <a:solidFill>
                  <a:schemeClr val="bg1"/>
                </a:solidFill>
                <a:ea typeface="宋体" panose="02010600030101010101" pitchFamily="2" charset="-122"/>
              </a:rPr>
              <a:t>开发和制造阶段</a:t>
            </a:r>
          </a:p>
        </p:txBody>
      </p:sp>
      <p:sp>
        <p:nvSpPr>
          <p:cNvPr id="27" name="右箭头 27">
            <a:extLst>
              <a:ext uri="{FF2B5EF4-FFF2-40B4-BE49-F238E27FC236}">
                <a16:creationId xmlns:a16="http://schemas.microsoft.com/office/drawing/2014/main" id="{A445888B-8963-4FB5-8EDA-B10930E6F610}"/>
              </a:ext>
            </a:extLst>
          </p:cNvPr>
          <p:cNvSpPr>
            <a:spLocks noChangeArrowheads="1"/>
          </p:cNvSpPr>
          <p:nvPr/>
        </p:nvSpPr>
        <p:spPr bwMode="auto">
          <a:xfrm>
            <a:off x="4049883" y="4800514"/>
            <a:ext cx="576262" cy="142875"/>
          </a:xfrm>
          <a:prstGeom prst="rightArrow">
            <a:avLst>
              <a:gd name="adj1" fmla="val 50000"/>
              <a:gd name="adj2" fmla="val 50417"/>
            </a:avLst>
          </a:prstGeom>
          <a:solidFill>
            <a:schemeClr val="tx1"/>
          </a:solid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b="0">
              <a:solidFill>
                <a:schemeClr val="tx1"/>
              </a:solidFill>
              <a:ea typeface="宋体" panose="02010600030101010101" pitchFamily="2" charset="-122"/>
            </a:endParaRPr>
          </a:p>
        </p:txBody>
      </p:sp>
      <p:sp>
        <p:nvSpPr>
          <p:cNvPr id="28" name="文本框 28">
            <a:extLst>
              <a:ext uri="{FF2B5EF4-FFF2-40B4-BE49-F238E27FC236}">
                <a16:creationId xmlns:a16="http://schemas.microsoft.com/office/drawing/2014/main" id="{B0E039F4-B5EF-4ECC-AC02-C5B787137FE5}"/>
              </a:ext>
            </a:extLst>
          </p:cNvPr>
          <p:cNvSpPr txBox="1">
            <a:spLocks noChangeArrowheads="1"/>
          </p:cNvSpPr>
          <p:nvPr/>
        </p:nvSpPr>
        <p:spPr bwMode="auto">
          <a:xfrm>
            <a:off x="4638675" y="4391976"/>
            <a:ext cx="433546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ct val="0"/>
              </a:spcBef>
              <a:buClrTx/>
              <a:buSzTx/>
              <a:buFontTx/>
              <a:buNone/>
            </a:pPr>
            <a:r>
              <a:rPr lang="zh-CN" altLang="en-US" sz="2000" dirty="0">
                <a:solidFill>
                  <a:schemeClr val="tx1"/>
                </a:solidFill>
                <a:ea typeface="宋体" panose="02010600030101010101" pitchFamily="2" charset="-122"/>
              </a:rPr>
              <a:t>开发：特征分析、产品、可靠性、来料检查测试</a:t>
            </a:r>
            <a:endParaRPr lang="en-US" altLang="zh-CN" sz="2000" dirty="0">
              <a:solidFill>
                <a:schemeClr val="tx1"/>
              </a:solidFill>
              <a:ea typeface="宋体" panose="02010600030101010101" pitchFamily="2" charset="-122"/>
            </a:endParaRPr>
          </a:p>
          <a:p>
            <a:pPr>
              <a:spcBef>
                <a:spcPct val="0"/>
              </a:spcBef>
              <a:buClrTx/>
              <a:buSzTx/>
              <a:buFontTx/>
              <a:buNone/>
            </a:pPr>
            <a:r>
              <a:rPr lang="zh-CN" altLang="en-US" sz="2000" dirty="0">
                <a:solidFill>
                  <a:schemeClr val="tx1"/>
                </a:solidFill>
                <a:ea typeface="宋体" panose="02010600030101010101" pitchFamily="2" charset="-122"/>
              </a:rPr>
              <a:t>制造：晶圆、成品、质量控制测试</a:t>
            </a:r>
          </a:p>
        </p:txBody>
      </p:sp>
      <p:sp>
        <p:nvSpPr>
          <p:cNvPr id="29" name="Rectangle 2">
            <a:extLst>
              <a:ext uri="{FF2B5EF4-FFF2-40B4-BE49-F238E27FC236}">
                <a16:creationId xmlns:a16="http://schemas.microsoft.com/office/drawing/2014/main" id="{2AC1EBE5-4259-4CEA-B01F-7229104737E6}"/>
              </a:ext>
            </a:extLst>
          </p:cNvPr>
          <p:cNvSpPr>
            <a:spLocks noChangeArrowheads="1"/>
          </p:cNvSpPr>
          <p:nvPr/>
        </p:nvSpPr>
        <p:spPr bwMode="auto">
          <a:xfrm>
            <a:off x="2627313" y="-81915"/>
            <a:ext cx="6307137" cy="86518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1.1.4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集成电路测试简介</a:t>
            </a:r>
            <a:endParaRPr lang="zh-CN" altLang="en-US"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248699"/>
      </p:ext>
    </p:extLst>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70CA5460-7932-471F-B3EE-344DF2335EF5}"/>
              </a:ext>
            </a:extLst>
          </p:cNvPr>
          <p:cNvSpPr>
            <a:spLocks noChangeArrowheads="1"/>
          </p:cNvSpPr>
          <p:nvPr/>
        </p:nvSpPr>
        <p:spPr bwMode="auto">
          <a:xfrm>
            <a:off x="4355976" y="2090374"/>
            <a:ext cx="4734272" cy="4358758"/>
          </a:xfrm>
          <a:prstGeom prst="rect">
            <a:avLst/>
          </a:prstGeom>
          <a:solidFill>
            <a:schemeClr val="accent5">
              <a:lumMod val="20000"/>
              <a:lumOff val="80000"/>
            </a:schemeClr>
          </a:solidFill>
          <a:ln>
            <a:noFill/>
          </a:ln>
          <a:extLst/>
        </p:spPr>
        <p:txBody>
          <a:bodyPr wrap="square" lIns="92075" tIns="46038" rIns="92075" bIns="46038">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nSpc>
                <a:spcPct val="80000"/>
              </a:lnSpc>
              <a:spcBef>
                <a:spcPct val="50000"/>
              </a:spcBef>
              <a:buFont typeface="Wingdings" panose="05000000000000000000" pitchFamily="2" charset="2"/>
              <a:buNone/>
            </a:pPr>
            <a:r>
              <a:rPr lang="zh-CN" altLang="en-US" sz="2400" dirty="0"/>
              <a:t>可测性设计</a:t>
            </a:r>
            <a:r>
              <a:rPr lang="en-US" altLang="zh-TW" sz="2400" dirty="0"/>
              <a:t> (</a:t>
            </a:r>
            <a:r>
              <a:rPr lang="en-US" altLang="zh-TW" sz="2400" dirty="0">
                <a:sym typeface="+mn-ea"/>
              </a:rPr>
              <a:t>Design for testability</a:t>
            </a:r>
            <a:r>
              <a:rPr lang="en-US" altLang="zh-TW" sz="2400" dirty="0"/>
              <a:t>)</a:t>
            </a:r>
          </a:p>
          <a:p>
            <a:pPr lvl="1">
              <a:lnSpc>
                <a:spcPct val="80000"/>
              </a:lnSpc>
              <a:spcBef>
                <a:spcPct val="50000"/>
              </a:spcBef>
              <a:buFontTx/>
              <a:buChar char="•"/>
            </a:pPr>
            <a:r>
              <a:rPr lang="en-US" altLang="zh-TW" sz="2000" dirty="0"/>
              <a:t>  ad hoc techniques</a:t>
            </a:r>
          </a:p>
          <a:p>
            <a:pPr lvl="1">
              <a:lnSpc>
                <a:spcPct val="80000"/>
              </a:lnSpc>
              <a:spcBef>
                <a:spcPct val="50000"/>
              </a:spcBef>
              <a:buFontTx/>
              <a:buChar char="•"/>
            </a:pPr>
            <a:r>
              <a:rPr lang="en-US" altLang="zh-TW" sz="2000" dirty="0"/>
              <a:t>  Scan design</a:t>
            </a:r>
          </a:p>
          <a:p>
            <a:pPr lvl="1">
              <a:lnSpc>
                <a:spcPct val="80000"/>
              </a:lnSpc>
              <a:spcBef>
                <a:spcPct val="50000"/>
              </a:spcBef>
              <a:buFontTx/>
              <a:buChar char="•"/>
            </a:pPr>
            <a:r>
              <a:rPr lang="en-US" altLang="zh-TW" sz="2000" dirty="0"/>
              <a:t>  Boundary Scan</a:t>
            </a:r>
          </a:p>
          <a:p>
            <a:pPr>
              <a:lnSpc>
                <a:spcPct val="10000"/>
              </a:lnSpc>
              <a:spcBef>
                <a:spcPct val="50000"/>
              </a:spcBef>
              <a:buFont typeface="Wingdings" panose="05000000000000000000" pitchFamily="2" charset="2"/>
              <a:buNone/>
            </a:pPr>
            <a:r>
              <a:rPr lang="en-US" altLang="zh-TW" sz="2400" dirty="0"/>
              <a:t> </a:t>
            </a:r>
          </a:p>
          <a:p>
            <a:pPr>
              <a:lnSpc>
                <a:spcPct val="80000"/>
              </a:lnSpc>
              <a:spcBef>
                <a:spcPct val="50000"/>
              </a:spcBef>
              <a:buFont typeface="Wingdings" panose="05000000000000000000" pitchFamily="2" charset="2"/>
              <a:buNone/>
            </a:pPr>
            <a:r>
              <a:rPr lang="en-US" altLang="zh-TW" sz="2400" dirty="0"/>
              <a:t> </a:t>
            </a:r>
            <a:r>
              <a:rPr lang="zh-CN" altLang="en-US" sz="2400" dirty="0"/>
              <a:t>内建自测试</a:t>
            </a:r>
            <a:endParaRPr lang="en-US" altLang="zh-CN" sz="2400" dirty="0"/>
          </a:p>
          <a:p>
            <a:pPr>
              <a:lnSpc>
                <a:spcPct val="80000"/>
              </a:lnSpc>
              <a:spcBef>
                <a:spcPct val="50000"/>
              </a:spcBef>
              <a:buFont typeface="Wingdings" panose="05000000000000000000" pitchFamily="2" charset="2"/>
              <a:buNone/>
            </a:pPr>
            <a:r>
              <a:rPr lang="en-US" altLang="zh-TW" sz="2400" dirty="0"/>
              <a:t> (</a:t>
            </a:r>
            <a:r>
              <a:rPr lang="en-US" altLang="zh-TW" sz="2400" dirty="0" err="1"/>
              <a:t>BIST:</a:t>
            </a:r>
            <a:r>
              <a:rPr lang="en-US" altLang="zh-TW" sz="2400" dirty="0" err="1">
                <a:solidFill>
                  <a:srgbClr val="FF0000"/>
                </a:solidFill>
              </a:rPr>
              <a:t>B</a:t>
            </a:r>
            <a:r>
              <a:rPr lang="en-US" altLang="zh-TW" sz="2400" dirty="0" err="1"/>
              <a:t>uilt-</a:t>
            </a:r>
            <a:r>
              <a:rPr lang="en-US" altLang="zh-TW" sz="2400" dirty="0" err="1">
                <a:solidFill>
                  <a:srgbClr val="FF0000"/>
                </a:solidFill>
              </a:rPr>
              <a:t>I</a:t>
            </a:r>
            <a:r>
              <a:rPr lang="en-US" altLang="zh-TW" sz="2400" dirty="0" err="1"/>
              <a:t>n</a:t>
            </a:r>
            <a:r>
              <a:rPr lang="en-US" altLang="zh-TW" sz="2400" dirty="0"/>
              <a:t> </a:t>
            </a:r>
            <a:r>
              <a:rPr lang="en-US" altLang="zh-TW" sz="2400" dirty="0">
                <a:solidFill>
                  <a:srgbClr val="FF0000"/>
                </a:solidFill>
              </a:rPr>
              <a:t>S</a:t>
            </a:r>
            <a:r>
              <a:rPr lang="en-US" altLang="zh-TW" sz="2400" dirty="0"/>
              <a:t>elf </a:t>
            </a:r>
            <a:r>
              <a:rPr lang="en-US" altLang="zh-TW" sz="2400" dirty="0">
                <a:solidFill>
                  <a:srgbClr val="FF0000"/>
                </a:solidFill>
              </a:rPr>
              <a:t>T</a:t>
            </a:r>
            <a:r>
              <a:rPr lang="en-US" altLang="zh-TW" sz="2400" dirty="0"/>
              <a:t>est)</a:t>
            </a:r>
          </a:p>
          <a:p>
            <a:pPr lvl="1">
              <a:lnSpc>
                <a:spcPct val="80000"/>
              </a:lnSpc>
              <a:spcBef>
                <a:spcPct val="50000"/>
              </a:spcBef>
              <a:buFontTx/>
              <a:buChar char="•"/>
            </a:pPr>
            <a:r>
              <a:rPr lang="en-US" altLang="zh-TW" sz="2000" dirty="0"/>
              <a:t>  Random number generator (RNG)</a:t>
            </a:r>
            <a:r>
              <a:rPr lang="en-US" altLang="zh-CN" sz="2000" dirty="0"/>
              <a:t>/AWG</a:t>
            </a:r>
            <a:endParaRPr lang="en-US" altLang="zh-TW" sz="2000" dirty="0"/>
          </a:p>
          <a:p>
            <a:pPr lvl="1">
              <a:lnSpc>
                <a:spcPct val="80000"/>
              </a:lnSpc>
              <a:spcBef>
                <a:spcPct val="50000"/>
              </a:spcBef>
              <a:buFontTx/>
              <a:buChar char="•"/>
            </a:pPr>
            <a:r>
              <a:rPr lang="en-US" altLang="zh-TW" sz="2000" dirty="0"/>
              <a:t>  Signature Analyzer (SA)</a:t>
            </a:r>
            <a:r>
              <a:rPr lang="en-US" altLang="zh-CN" sz="2000" dirty="0"/>
              <a:t>/LA/Digitizer</a:t>
            </a:r>
            <a:endParaRPr lang="en-US" altLang="zh-TW" sz="2000" dirty="0"/>
          </a:p>
        </p:txBody>
      </p:sp>
      <p:sp>
        <p:nvSpPr>
          <p:cNvPr id="14" name="AutoShape 2">
            <a:extLst>
              <a:ext uri="{FF2B5EF4-FFF2-40B4-BE49-F238E27FC236}">
                <a16:creationId xmlns:a16="http://schemas.microsoft.com/office/drawing/2014/main" id="{C8B69046-7474-40FD-9AE4-27ED43AC0947}"/>
              </a:ext>
            </a:extLst>
          </p:cNvPr>
          <p:cNvSpPr txBox="1">
            <a:spLocks noChangeArrowheads="1"/>
          </p:cNvSpPr>
          <p:nvPr/>
        </p:nvSpPr>
        <p:spPr bwMode="auto">
          <a:xfrm>
            <a:off x="-36512" y="1988840"/>
            <a:ext cx="4530812" cy="468051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lgn="l" rtl="0" eaLnBrk="0" fontAlgn="base" hangingPunct="0">
              <a:lnSpc>
                <a:spcPct val="90000"/>
              </a:lnSpc>
              <a:spcBef>
                <a:spcPct val="0"/>
              </a:spcBef>
              <a:spcAft>
                <a:spcPct val="0"/>
              </a:spcAft>
              <a:defRPr sz="4000" b="1">
                <a:solidFill>
                  <a:srgbClr val="C8836F"/>
                </a:solidFill>
                <a:latin typeface="+mj-lt"/>
                <a:ea typeface="+mj-ea"/>
                <a:cs typeface="楷体_GB2312"/>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cs typeface="楷体_GB231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cs typeface="楷体_GB231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cs typeface="楷体_GB231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cs typeface="楷体_GB2312"/>
              </a:defRPr>
            </a:lvl5pPr>
            <a:lvl6pPr marL="457200" algn="l" rtl="0" eaLnBrk="1" fontAlgn="base" hangingPunct="1">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1" fontAlgn="base" hangingPunct="1">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1" fontAlgn="base" hangingPunct="1">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1" fontAlgn="base" hangingPunct="1">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pPr marL="571500" indent="-571500">
              <a:buFont typeface="Wingdings" panose="05000000000000000000" pitchFamily="2" charset="2"/>
              <a:buChar char="ü"/>
              <a:defRPr/>
            </a:pPr>
            <a:r>
              <a:rPr lang="zh-CN" altLang="en-US" sz="2400" kern="0" dirty="0">
                <a:solidFill>
                  <a:schemeClr val="tx1">
                    <a:lumMod val="75000"/>
                  </a:schemeClr>
                </a:solidFill>
                <a:latin typeface="黑体" panose="02010609060101010101" pitchFamily="49" charset="-122"/>
                <a:ea typeface="黑体" panose="02010609060101010101" pitchFamily="49" charset="-122"/>
              </a:rPr>
              <a:t>集成度和功能复杂度急剧增加</a:t>
            </a:r>
            <a:endParaRPr lang="en-US" altLang="zh-CN" sz="2400" kern="0" dirty="0">
              <a:solidFill>
                <a:schemeClr val="tx1">
                  <a:lumMod val="75000"/>
                </a:schemeClr>
              </a:solidFill>
              <a:latin typeface="黑体" panose="02010609060101010101" pitchFamily="49" charset="-122"/>
              <a:ea typeface="黑体" panose="02010609060101010101" pitchFamily="49" charset="-122"/>
            </a:endParaRPr>
          </a:p>
          <a:p>
            <a:pPr>
              <a:defRPr/>
            </a:pPr>
            <a:r>
              <a:rPr lang="zh-CN" altLang="en-US" sz="2400" kern="0" dirty="0">
                <a:solidFill>
                  <a:srgbClr val="7030A0"/>
                </a:solidFill>
                <a:latin typeface="黑体" panose="02010609060101010101" pitchFamily="49" charset="-122"/>
                <a:ea typeface="黑体" panose="02010609060101010101" pitchFamily="49" charset="-122"/>
              </a:rPr>
              <a:t>测试算法、程序开发、测试速率</a:t>
            </a:r>
            <a:endParaRPr lang="en-US" altLang="zh-CN" sz="2400" kern="0" dirty="0">
              <a:solidFill>
                <a:schemeClr val="hlink"/>
              </a:solidFill>
              <a:latin typeface="黑体" panose="02010609060101010101" pitchFamily="49" charset="-122"/>
              <a:ea typeface="黑体" panose="02010609060101010101" pitchFamily="49" charset="-122"/>
            </a:endParaRPr>
          </a:p>
          <a:p>
            <a:pPr marL="571500" indent="-571500">
              <a:buFont typeface="Wingdings" panose="05000000000000000000" pitchFamily="2" charset="2"/>
              <a:buChar char="ü"/>
              <a:defRPr/>
            </a:pPr>
            <a:r>
              <a:rPr lang="zh-CN" altLang="en-US" sz="2400" kern="0" dirty="0">
                <a:solidFill>
                  <a:schemeClr val="tx1">
                    <a:lumMod val="75000"/>
                  </a:schemeClr>
                </a:solidFill>
                <a:latin typeface="黑体" panose="02010609060101010101" pitchFamily="49" charset="-122"/>
                <a:ea typeface="黑体" panose="02010609060101010101" pitchFamily="49" charset="-122"/>
              </a:rPr>
              <a:t>混合集成电路</a:t>
            </a:r>
            <a:endParaRPr lang="en-US" altLang="zh-CN" sz="2400" kern="0" dirty="0">
              <a:solidFill>
                <a:schemeClr val="tx1">
                  <a:lumMod val="75000"/>
                </a:schemeClr>
              </a:solidFill>
              <a:latin typeface="黑体" panose="02010609060101010101" pitchFamily="49" charset="-122"/>
              <a:ea typeface="黑体" panose="02010609060101010101" pitchFamily="49" charset="-122"/>
            </a:endParaRPr>
          </a:p>
          <a:p>
            <a:pPr>
              <a:defRPr/>
            </a:pPr>
            <a:r>
              <a:rPr lang="zh-CN" altLang="en-US" sz="2400" kern="0" dirty="0">
                <a:solidFill>
                  <a:srgbClr val="7030A0"/>
                </a:solidFill>
                <a:latin typeface="黑体" panose="02010609060101010101" pitchFamily="49" charset="-122"/>
                <a:ea typeface="黑体" panose="02010609060101010101" pitchFamily="49" charset="-122"/>
              </a:rPr>
              <a:t>综合测试能力、并行测试</a:t>
            </a:r>
            <a:endParaRPr lang="en-US" altLang="zh-CN" sz="2400" kern="0" dirty="0">
              <a:solidFill>
                <a:srgbClr val="7030A0"/>
              </a:solidFill>
              <a:latin typeface="黑体" panose="02010609060101010101" pitchFamily="49" charset="-122"/>
              <a:ea typeface="黑体" panose="02010609060101010101" pitchFamily="49" charset="-122"/>
            </a:endParaRPr>
          </a:p>
          <a:p>
            <a:pPr marL="571500" indent="-571500">
              <a:buFont typeface="Wingdings" panose="05000000000000000000" pitchFamily="2" charset="2"/>
              <a:buChar char="ü"/>
              <a:defRPr/>
            </a:pPr>
            <a:r>
              <a:rPr lang="zh-CN" altLang="en-US" sz="2400" kern="0" dirty="0">
                <a:solidFill>
                  <a:schemeClr val="tx1">
                    <a:lumMod val="75000"/>
                  </a:schemeClr>
                </a:solidFill>
                <a:latin typeface="黑体" panose="02010609060101010101" pitchFamily="49" charset="-122"/>
                <a:ea typeface="黑体" panose="02010609060101010101" pitchFamily="49" charset="-122"/>
              </a:rPr>
              <a:t>信号速率大幅提高</a:t>
            </a:r>
            <a:endParaRPr lang="en-US" altLang="zh-CN" sz="2400" kern="0" dirty="0">
              <a:solidFill>
                <a:schemeClr val="tx1">
                  <a:lumMod val="75000"/>
                </a:schemeClr>
              </a:solidFill>
              <a:latin typeface="黑体" panose="02010609060101010101" pitchFamily="49" charset="-122"/>
              <a:ea typeface="黑体" panose="02010609060101010101" pitchFamily="49" charset="-122"/>
            </a:endParaRPr>
          </a:p>
          <a:p>
            <a:pPr>
              <a:defRPr/>
            </a:pPr>
            <a:r>
              <a:rPr lang="zh-CN" altLang="en-US" sz="2400" kern="0" dirty="0">
                <a:solidFill>
                  <a:srgbClr val="7030A0"/>
                </a:solidFill>
                <a:latin typeface="黑体" panose="02010609060101010101" pitchFamily="49" charset="-122"/>
                <a:ea typeface="黑体" panose="02010609060101010101" pitchFamily="49" charset="-122"/>
              </a:rPr>
              <a:t>信号产生与采集速率、信号完整性、多路同步、测试信号接入难度</a:t>
            </a:r>
            <a:endParaRPr lang="en-US" altLang="zh-CN" sz="2400" kern="0" dirty="0">
              <a:solidFill>
                <a:srgbClr val="7030A0"/>
              </a:solidFill>
              <a:latin typeface="黑体" panose="02010609060101010101" pitchFamily="49" charset="-122"/>
              <a:ea typeface="黑体" panose="02010609060101010101" pitchFamily="49" charset="-122"/>
            </a:endParaRPr>
          </a:p>
          <a:p>
            <a:pPr marL="571500" indent="-571500">
              <a:buFont typeface="Wingdings" panose="05000000000000000000" pitchFamily="2" charset="2"/>
              <a:buChar char="ü"/>
              <a:defRPr/>
            </a:pPr>
            <a:r>
              <a:rPr lang="zh-CN" altLang="en-US" sz="2400" kern="0" dirty="0">
                <a:solidFill>
                  <a:schemeClr val="tx1">
                    <a:lumMod val="75000"/>
                  </a:schemeClr>
                </a:solidFill>
                <a:latin typeface="黑体" panose="02010609060101010101" pitchFamily="49" charset="-122"/>
                <a:ea typeface="黑体" panose="02010609060101010101" pitchFamily="49" charset="-122"/>
              </a:rPr>
              <a:t>封装尺寸减小，结构复杂</a:t>
            </a:r>
            <a:endParaRPr lang="en-US" altLang="zh-CN" sz="2400" kern="0" dirty="0">
              <a:solidFill>
                <a:schemeClr val="tx1">
                  <a:lumMod val="75000"/>
                </a:schemeClr>
              </a:solidFill>
              <a:latin typeface="黑体" panose="02010609060101010101" pitchFamily="49" charset="-122"/>
              <a:ea typeface="黑体" panose="02010609060101010101" pitchFamily="49" charset="-122"/>
            </a:endParaRPr>
          </a:p>
          <a:p>
            <a:pPr>
              <a:defRPr/>
            </a:pPr>
            <a:r>
              <a:rPr lang="en-US" altLang="zh-CN" sz="2400" kern="0" dirty="0">
                <a:solidFill>
                  <a:schemeClr val="hlink"/>
                </a:solidFill>
                <a:latin typeface="黑体" panose="02010609060101010101" pitchFamily="49" charset="-122"/>
                <a:ea typeface="黑体" panose="02010609060101010101" pitchFamily="49" charset="-122"/>
              </a:rPr>
              <a:t>     </a:t>
            </a:r>
            <a:r>
              <a:rPr lang="zh-CN" altLang="en-US" sz="2400" kern="0" dirty="0">
                <a:solidFill>
                  <a:srgbClr val="7030A0"/>
                </a:solidFill>
                <a:latin typeface="黑体" panose="02010609060101010101" pitchFamily="49" charset="-122"/>
                <a:ea typeface="黑体" panose="02010609060101010101" pitchFamily="49" charset="-122"/>
              </a:rPr>
              <a:t>测试信号接入</a:t>
            </a:r>
            <a:endParaRPr lang="en-US" altLang="zh-CN" sz="2400" kern="0" dirty="0">
              <a:solidFill>
                <a:schemeClr val="hlink"/>
              </a:solidFill>
              <a:latin typeface="黑体" panose="02010609060101010101" pitchFamily="49" charset="-122"/>
              <a:ea typeface="黑体" panose="02010609060101010101" pitchFamily="49" charset="-122"/>
            </a:endParaRPr>
          </a:p>
        </p:txBody>
      </p:sp>
      <p:sp>
        <p:nvSpPr>
          <p:cNvPr id="17" name="Rectangle 2">
            <a:extLst>
              <a:ext uri="{FF2B5EF4-FFF2-40B4-BE49-F238E27FC236}">
                <a16:creationId xmlns:a16="http://schemas.microsoft.com/office/drawing/2014/main" id="{359E2A53-D8E0-42A2-AD8E-0A8788245217}"/>
              </a:ext>
            </a:extLst>
          </p:cNvPr>
          <p:cNvSpPr>
            <a:spLocks noChangeArrowheads="1"/>
          </p:cNvSpPr>
          <p:nvPr/>
        </p:nvSpPr>
        <p:spPr bwMode="auto">
          <a:xfrm>
            <a:off x="2123728" y="408868"/>
            <a:ext cx="6307137" cy="86518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1.1.5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集成电路测试所面临的挑战</a:t>
            </a:r>
            <a:endParaRPr lang="zh-CN" altLang="en-US"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2713298"/>
      </p:ext>
    </p:extLst>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28775"/>
            <a:ext cx="8734425"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ChangeArrowheads="1"/>
          </p:cNvSpPr>
          <p:nvPr/>
        </p:nvSpPr>
        <p:spPr bwMode="auto">
          <a:xfrm>
            <a:off x="2843808" y="104394"/>
            <a:ext cx="6032695"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1.1.5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集成电路测试所面临的挑战</a:t>
            </a:r>
            <a:endParaRPr lang="zh-CN" altLang="en-US"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a16="http://schemas.microsoft.com/office/drawing/2014/main" id="{C9076A52-6498-40FF-B1F2-8CD80F498A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34780"/>
            <a:ext cx="8660926" cy="465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BC65203-0EFA-431A-86E3-D423D7240DB7}"/>
              </a:ext>
            </a:extLst>
          </p:cNvPr>
          <p:cNvSpPr txBox="1"/>
          <p:nvPr/>
        </p:nvSpPr>
        <p:spPr>
          <a:xfrm>
            <a:off x="539552" y="5563750"/>
            <a:ext cx="3024336" cy="523220"/>
          </a:xfrm>
          <a:prstGeom prst="rect">
            <a:avLst/>
          </a:prstGeom>
          <a:noFill/>
        </p:spPr>
        <p:txBody>
          <a:bodyPr wrap="square" rtlCol="0">
            <a:spAutoFit/>
          </a:bodyPr>
          <a:lstStyle/>
          <a:p>
            <a:r>
              <a:rPr lang="en-US" altLang="zh-TW" sz="2800" b="1" dirty="0">
                <a:solidFill>
                  <a:srgbClr val="FF0000"/>
                </a:solidFill>
              </a:rPr>
              <a:t>B</a:t>
            </a:r>
            <a:r>
              <a:rPr lang="en-US" altLang="zh-TW" sz="2800" b="1" dirty="0">
                <a:solidFill>
                  <a:srgbClr val="7030A0"/>
                </a:solidFill>
              </a:rPr>
              <a:t>uilt-</a:t>
            </a:r>
            <a:r>
              <a:rPr lang="en-US" altLang="zh-TW" sz="2800" b="1" dirty="0">
                <a:solidFill>
                  <a:srgbClr val="FF0000"/>
                </a:solidFill>
              </a:rPr>
              <a:t>I</a:t>
            </a:r>
            <a:r>
              <a:rPr lang="en-US" altLang="zh-TW" sz="2800" b="1" dirty="0">
                <a:solidFill>
                  <a:srgbClr val="7030A0"/>
                </a:solidFill>
              </a:rPr>
              <a:t>n </a:t>
            </a:r>
            <a:r>
              <a:rPr lang="en-US" altLang="zh-TW" sz="2800" b="1" dirty="0">
                <a:solidFill>
                  <a:srgbClr val="FF0000"/>
                </a:solidFill>
              </a:rPr>
              <a:t>S</a:t>
            </a:r>
            <a:r>
              <a:rPr lang="en-US" altLang="zh-TW" sz="2800" b="1" dirty="0">
                <a:solidFill>
                  <a:srgbClr val="7030A0"/>
                </a:solidFill>
              </a:rPr>
              <a:t>elf </a:t>
            </a:r>
            <a:r>
              <a:rPr lang="en-US" altLang="zh-TW" sz="2800" b="1" dirty="0">
                <a:solidFill>
                  <a:srgbClr val="FF0000"/>
                </a:solidFill>
              </a:rPr>
              <a:t>T</a:t>
            </a:r>
            <a:r>
              <a:rPr lang="en-US" altLang="zh-TW" sz="2800" b="1" dirty="0">
                <a:solidFill>
                  <a:srgbClr val="7030A0"/>
                </a:solidFill>
              </a:rPr>
              <a:t>est</a:t>
            </a:r>
            <a:endParaRPr lang="zh-CN" altLang="en-US" sz="2800" b="1" dirty="0">
              <a:solidFill>
                <a:srgbClr val="7030A0"/>
              </a:solidFill>
            </a:endParaRPr>
          </a:p>
        </p:txBody>
      </p:sp>
      <p:sp>
        <p:nvSpPr>
          <p:cNvPr id="15" name="Rectangle 2">
            <a:extLst>
              <a:ext uri="{FF2B5EF4-FFF2-40B4-BE49-F238E27FC236}">
                <a16:creationId xmlns:a16="http://schemas.microsoft.com/office/drawing/2014/main" id="{FA35F39B-95B2-4DF3-9605-AF89F87146B6}"/>
              </a:ext>
            </a:extLst>
          </p:cNvPr>
          <p:cNvSpPr>
            <a:spLocks noChangeArrowheads="1"/>
          </p:cNvSpPr>
          <p:nvPr/>
        </p:nvSpPr>
        <p:spPr bwMode="auto">
          <a:xfrm>
            <a:off x="2123728" y="408868"/>
            <a:ext cx="6307137" cy="86518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1.1.5 </a:t>
            </a:r>
            <a:r>
              <a:rPr lang="zh-CN" altLang="en-US" dirty="0">
                <a:solidFill>
                  <a:srgbClr val="990000"/>
                </a:solidFill>
                <a:latin typeface="微软雅黑" panose="020B0503020204020204" pitchFamily="34" charset="-122"/>
                <a:ea typeface="微软雅黑" panose="020B0503020204020204" pitchFamily="34" charset="-122"/>
                <a:sym typeface="+mn-ea"/>
              </a:rPr>
              <a:t>集成电路测试所面临的挑战</a:t>
            </a:r>
            <a:endParaRPr lang="zh-CN" altLang="en-US"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077856"/>
      </p:ext>
    </p:extLst>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13" y="955675"/>
            <a:ext cx="89281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工艺简介示意视频">
            <a:hlinkClick r:id="" action="ppaction://media"/>
            <a:extLst>
              <a:ext uri="{FF2B5EF4-FFF2-40B4-BE49-F238E27FC236}">
                <a16:creationId xmlns:a16="http://schemas.microsoft.com/office/drawing/2014/main" id="{80657042-169D-4699-A8E9-9836BB3DB2AE}"/>
              </a:ext>
            </a:extLst>
          </p:cNvPr>
          <p:cNvPicPr>
            <a:picLocks noChangeAspect="1"/>
          </p:cNvPicPr>
          <p:nvPr>
            <a:videoFile r:link="rId3"/>
            <p:extLst>
              <p:ext uri="{DAA4B4D4-6D71-4841-9C94-3DE7FCFB9230}">
                <p14:media xmlns:p14="http://schemas.microsoft.com/office/powerpoint/2010/main" r:embed="rId2"/>
              </p:ext>
            </p:extLst>
          </p:nvPr>
        </p:nvPicPr>
        <p:blipFill>
          <a:blip r:embed="rId6" cstate="print"/>
          <a:stretch>
            <a:fillRect/>
          </a:stretch>
        </p:blipFill>
        <p:spPr>
          <a:xfrm>
            <a:off x="179512" y="908720"/>
            <a:ext cx="8935258" cy="5256584"/>
          </a:xfrm>
          <a:prstGeom prst="rect">
            <a:avLst/>
          </a:prstGeom>
        </p:spPr>
      </p:pic>
      <p:sp>
        <p:nvSpPr>
          <p:cNvPr id="4" name="Rectangle 2">
            <a:extLst>
              <a:ext uri="{FF2B5EF4-FFF2-40B4-BE49-F238E27FC236}">
                <a16:creationId xmlns:a16="http://schemas.microsoft.com/office/drawing/2014/main" id="{5ECF707F-4B27-4E35-9A3C-DC76F8BA2E60}"/>
              </a:ext>
            </a:extLst>
          </p:cNvPr>
          <p:cNvSpPr>
            <a:spLocks noChangeArrowheads="1"/>
          </p:cNvSpPr>
          <p:nvPr/>
        </p:nvSpPr>
        <p:spPr bwMode="auto">
          <a:xfrm>
            <a:off x="2627313" y="0"/>
            <a:ext cx="6307137" cy="69215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zh-CN" altLang="en-US" dirty="0">
              <a:solidFill>
                <a:srgbClr val="9933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8600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1"/>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2627313" y="0"/>
            <a:ext cx="6307137" cy="69215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zh-CN" altLang="en-US" dirty="0">
              <a:solidFill>
                <a:srgbClr val="993300"/>
              </a:solidFill>
              <a:latin typeface="微软雅黑" panose="020B0503020204020204" pitchFamily="34" charset="-122"/>
              <a:ea typeface="微软雅黑" panose="020B0503020204020204" pitchFamily="34" charset="-122"/>
            </a:endParaRPr>
          </a:p>
        </p:txBody>
      </p:sp>
      <p:sp>
        <p:nvSpPr>
          <p:cNvPr id="11267" name="文本框 2"/>
          <p:cNvSpPr txBox="1">
            <a:spLocks noChangeArrowheads="1"/>
          </p:cNvSpPr>
          <p:nvPr/>
        </p:nvSpPr>
        <p:spPr bwMode="auto">
          <a:xfrm>
            <a:off x="179388" y="1412875"/>
            <a:ext cx="875506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ts val="600"/>
              </a:spcBef>
              <a:spcAft>
                <a:spcPts val="600"/>
              </a:spcAft>
              <a:buClr>
                <a:srgbClr val="9900CC"/>
              </a:buClr>
              <a:buSzTx/>
              <a:buFont typeface="Wingdings" panose="05000000000000000000" pitchFamily="2" charset="2"/>
              <a:buChar char="Ø"/>
            </a:pPr>
            <a:r>
              <a:rPr lang="zh-CN" altLang="en-US" sz="2000">
                <a:solidFill>
                  <a:schemeClr val="tx1"/>
                </a:solidFill>
                <a:ea typeface="宋体" panose="02010600030101010101" pitchFamily="2" charset="-122"/>
              </a:rPr>
              <a:t>导体：电阻率</a:t>
            </a:r>
            <a:r>
              <a:rPr lang="zh-CN" altLang="en-US" sz="2000">
                <a:solidFill>
                  <a:schemeClr val="tx1"/>
                </a:solidFill>
                <a:latin typeface="黑体" panose="02010609060101010101" pitchFamily="49" charset="-122"/>
                <a:ea typeface="黑体" panose="02010609060101010101" pitchFamily="49" charset="-122"/>
              </a:rPr>
              <a:t>≤</a:t>
            </a:r>
            <a:r>
              <a:rPr lang="en-US" altLang="zh-CN" sz="2000">
                <a:solidFill>
                  <a:schemeClr val="tx1"/>
                </a:solidFill>
                <a:ea typeface="宋体" panose="02010600030101010101" pitchFamily="2" charset="-122"/>
              </a:rPr>
              <a:t>10</a:t>
            </a:r>
            <a:r>
              <a:rPr lang="en-US" altLang="zh-CN" sz="2000" baseline="30000">
                <a:solidFill>
                  <a:schemeClr val="tx1"/>
                </a:solidFill>
                <a:ea typeface="宋体" panose="02010600030101010101" pitchFamily="2" charset="-122"/>
              </a:rPr>
              <a:t>-2</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a:t>
            </a:r>
            <a:r>
              <a:rPr lang="zh-CN" altLang="en-US" sz="2000">
                <a:solidFill>
                  <a:schemeClr val="tx1"/>
                </a:solidFill>
                <a:latin typeface="黑体" panose="02010609060101010101" pitchFamily="49" charset="-122"/>
                <a:ea typeface="黑体" panose="02010609060101010101" pitchFamily="49" charset="-122"/>
              </a:rPr>
              <a:t>（铜：</a:t>
            </a:r>
            <a:r>
              <a:rPr lang="en-US" altLang="zh-CN" sz="2000">
                <a:solidFill>
                  <a:schemeClr val="tx1"/>
                </a:solidFill>
                <a:latin typeface="黑体" panose="02010609060101010101" pitchFamily="49" charset="-122"/>
                <a:ea typeface="黑体" panose="02010609060101010101" pitchFamily="49" charset="-122"/>
              </a:rPr>
              <a:t>1.57</a:t>
            </a:r>
            <a:r>
              <a:rPr lang="en-US" altLang="zh-CN" sz="2000">
                <a:solidFill>
                  <a:schemeClr val="tx1"/>
                </a:solidFill>
                <a:latin typeface="等线" panose="02010600030101010101" pitchFamily="2" charset="-122"/>
                <a:ea typeface="等线" panose="02010600030101010101" pitchFamily="2" charset="-122"/>
              </a:rPr>
              <a:t>◊</a:t>
            </a:r>
            <a:r>
              <a:rPr lang="en-US" altLang="zh-CN" sz="2000">
                <a:solidFill>
                  <a:schemeClr val="tx1"/>
                </a:solidFill>
                <a:ea typeface="宋体" panose="02010600030101010101" pitchFamily="2" charset="-122"/>
              </a:rPr>
              <a:t> 10</a:t>
            </a:r>
            <a:r>
              <a:rPr lang="en-US" altLang="zh-CN" sz="2000" baseline="30000">
                <a:solidFill>
                  <a:schemeClr val="tx1"/>
                </a:solidFill>
                <a:ea typeface="宋体" panose="02010600030101010101" pitchFamily="2" charset="-122"/>
              </a:rPr>
              <a:t>-4</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a:t>
            </a:r>
            <a:r>
              <a:rPr lang="zh-CN" altLang="en-US" sz="2000">
                <a:solidFill>
                  <a:schemeClr val="tx1"/>
                </a:solidFill>
                <a:latin typeface="黑体" panose="02010609060101010101" pitchFamily="49" charset="-122"/>
                <a:ea typeface="黑体" panose="02010609060101010101" pitchFamily="49" charset="-122"/>
              </a:rPr>
              <a:t>）</a:t>
            </a:r>
            <a:endParaRPr lang="en-US" altLang="zh-CN" sz="2000">
              <a:solidFill>
                <a:schemeClr val="tx1"/>
              </a:solidFill>
              <a:latin typeface="黑体" panose="02010609060101010101" pitchFamily="49" charset="-122"/>
              <a:ea typeface="黑体" panose="02010609060101010101" pitchFamily="49" charset="-122"/>
            </a:endParaRPr>
          </a:p>
          <a:p>
            <a:pPr>
              <a:spcBef>
                <a:spcPts val="600"/>
              </a:spcBef>
              <a:spcAft>
                <a:spcPts val="600"/>
              </a:spcAft>
              <a:buClr>
                <a:srgbClr val="9900CC"/>
              </a:buClr>
              <a:buSzTx/>
              <a:buFont typeface="Wingdings" panose="05000000000000000000" pitchFamily="2" charset="2"/>
              <a:buChar char="Ø"/>
            </a:pPr>
            <a:r>
              <a:rPr lang="zh-CN" altLang="en-US" sz="2000">
                <a:solidFill>
                  <a:schemeClr val="tx1"/>
                </a:solidFill>
                <a:ea typeface="宋体" panose="02010600030101010101" pitchFamily="2" charset="-122"/>
              </a:rPr>
              <a:t>绝缘体：电阻率</a:t>
            </a:r>
            <a:r>
              <a:rPr lang="zh-CN" altLang="en-US" sz="2000">
                <a:solidFill>
                  <a:schemeClr val="tx1"/>
                </a:solidFill>
                <a:latin typeface="黑体" panose="02010609060101010101" pitchFamily="49" charset="-122"/>
                <a:ea typeface="黑体" panose="02010609060101010101" pitchFamily="49" charset="-122"/>
              </a:rPr>
              <a:t>≥</a:t>
            </a:r>
            <a:r>
              <a:rPr lang="en-US" altLang="zh-CN" sz="2000">
                <a:solidFill>
                  <a:schemeClr val="tx1"/>
                </a:solidFill>
                <a:ea typeface="宋体" panose="02010600030101010101" pitchFamily="2" charset="-122"/>
              </a:rPr>
              <a:t>10</a:t>
            </a:r>
            <a:r>
              <a:rPr lang="en-US" altLang="zh-CN" sz="2000" baseline="30000">
                <a:solidFill>
                  <a:schemeClr val="tx1"/>
                </a:solidFill>
                <a:ea typeface="宋体" panose="02010600030101010101" pitchFamily="2" charset="-122"/>
              </a:rPr>
              <a:t>12</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a:t>
            </a:r>
          </a:p>
          <a:p>
            <a:pPr>
              <a:spcBef>
                <a:spcPts val="600"/>
              </a:spcBef>
              <a:spcAft>
                <a:spcPts val="600"/>
              </a:spcAft>
              <a:buClr>
                <a:srgbClr val="9900CC"/>
              </a:buClr>
              <a:buSzTx/>
              <a:buFont typeface="Wingdings" panose="05000000000000000000" pitchFamily="2" charset="2"/>
              <a:buChar char="Ø"/>
            </a:pPr>
            <a:r>
              <a:rPr lang="zh-CN" altLang="en-US" sz="2000">
                <a:solidFill>
                  <a:schemeClr val="tx1"/>
                </a:solidFill>
                <a:ea typeface="宋体" panose="02010600030101010101" pitchFamily="2" charset="-122"/>
              </a:rPr>
              <a:t>半导体：</a:t>
            </a:r>
            <a:r>
              <a:rPr lang="zh-CN" altLang="en-US" sz="2000">
                <a:solidFill>
                  <a:schemeClr val="tx1"/>
                </a:solidFill>
                <a:latin typeface="黑体" panose="02010609060101010101" pitchFamily="49" charset="-122"/>
                <a:ea typeface="黑体" panose="02010609060101010101" pitchFamily="49" charset="-122"/>
              </a:rPr>
              <a:t> </a:t>
            </a:r>
            <a:r>
              <a:rPr lang="en-US" altLang="zh-CN" sz="2000">
                <a:solidFill>
                  <a:schemeClr val="tx1"/>
                </a:solidFill>
                <a:ea typeface="宋体" panose="02010600030101010101" pitchFamily="2" charset="-122"/>
              </a:rPr>
              <a:t>10</a:t>
            </a:r>
            <a:r>
              <a:rPr lang="en-US" altLang="zh-CN" sz="2000" baseline="30000">
                <a:solidFill>
                  <a:schemeClr val="tx1"/>
                </a:solidFill>
                <a:ea typeface="宋体" panose="02010600030101010101" pitchFamily="2" charset="-122"/>
              </a:rPr>
              <a:t>-1</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 </a:t>
            </a:r>
            <a:r>
              <a:rPr lang="zh-CN" altLang="en-US" sz="2000">
                <a:solidFill>
                  <a:schemeClr val="tx1"/>
                </a:solidFill>
                <a:latin typeface="黑体" panose="02010609060101010101" pitchFamily="49" charset="-122"/>
                <a:ea typeface="黑体" panose="02010609060101010101" pitchFamily="49" charset="-122"/>
              </a:rPr>
              <a:t>≤</a:t>
            </a:r>
            <a:r>
              <a:rPr lang="zh-CN" altLang="en-US" sz="2000">
                <a:solidFill>
                  <a:schemeClr val="tx1"/>
                </a:solidFill>
                <a:ea typeface="宋体" panose="02010600030101010101" pitchFamily="2" charset="-122"/>
              </a:rPr>
              <a:t>电阻率</a:t>
            </a:r>
            <a:r>
              <a:rPr lang="zh-CN" altLang="en-US" sz="2000">
                <a:solidFill>
                  <a:schemeClr val="tx1"/>
                </a:solidFill>
                <a:latin typeface="黑体" panose="02010609060101010101" pitchFamily="49" charset="-122"/>
                <a:ea typeface="黑体" panose="02010609060101010101" pitchFamily="49" charset="-122"/>
              </a:rPr>
              <a:t>≤ </a:t>
            </a:r>
            <a:r>
              <a:rPr lang="en-US" altLang="zh-CN" sz="2000">
                <a:solidFill>
                  <a:schemeClr val="tx1"/>
                </a:solidFill>
                <a:ea typeface="宋体" panose="02010600030101010101" pitchFamily="2" charset="-122"/>
              </a:rPr>
              <a:t>10</a:t>
            </a:r>
            <a:r>
              <a:rPr lang="en-US" altLang="zh-CN" sz="2000" baseline="30000">
                <a:solidFill>
                  <a:schemeClr val="tx1"/>
                </a:solidFill>
                <a:ea typeface="宋体" panose="02010600030101010101" pitchFamily="2" charset="-122"/>
              </a:rPr>
              <a:t>12</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a:t>
            </a:r>
            <a:r>
              <a:rPr lang="zh-CN" altLang="en-US" sz="2000">
                <a:solidFill>
                  <a:schemeClr val="tx1"/>
                </a:solidFill>
                <a:latin typeface="黑体" panose="02010609060101010101" pitchFamily="49" charset="-122"/>
                <a:ea typeface="黑体" panose="02010609060101010101" pitchFamily="49" charset="-122"/>
              </a:rPr>
              <a:t>（锗：</a:t>
            </a:r>
            <a:r>
              <a:rPr lang="en-US" altLang="zh-CN" sz="2000">
                <a:solidFill>
                  <a:schemeClr val="tx1"/>
                </a:solidFill>
                <a:latin typeface="黑体" panose="02010609060101010101" pitchFamily="49" charset="-122"/>
                <a:ea typeface="黑体" panose="02010609060101010101" pitchFamily="49" charset="-122"/>
              </a:rPr>
              <a:t>0.46</a:t>
            </a:r>
            <a:r>
              <a:rPr lang="el-GR" altLang="zh-CN" sz="2000">
                <a:solidFill>
                  <a:schemeClr val="tx1"/>
                </a:solidFill>
                <a:latin typeface="黑体" panose="02010609060101010101" pitchFamily="49" charset="-122"/>
                <a:ea typeface="黑体" panose="02010609060101010101" pitchFamily="49" charset="-122"/>
              </a:rPr>
              <a:t>Ω</a:t>
            </a:r>
            <a:r>
              <a:rPr lang="en-US" altLang="zh-CN" sz="2000">
                <a:solidFill>
                  <a:schemeClr val="tx1"/>
                </a:solidFill>
                <a:latin typeface="黑体" panose="02010609060101010101" pitchFamily="49" charset="-122"/>
                <a:ea typeface="黑体" panose="02010609060101010101" pitchFamily="49" charset="-122"/>
              </a:rPr>
              <a:t>·m</a:t>
            </a:r>
            <a:r>
              <a:rPr lang="zh-CN" altLang="en-US" sz="2000">
                <a:solidFill>
                  <a:schemeClr val="tx1"/>
                </a:solidFill>
                <a:latin typeface="黑体" panose="02010609060101010101" pitchFamily="49" charset="-122"/>
                <a:ea typeface="黑体" panose="02010609060101010101" pitchFamily="49" charset="-122"/>
              </a:rPr>
              <a:t>）</a:t>
            </a:r>
            <a:endParaRPr lang="en-US" altLang="zh-CN" sz="2000">
              <a:solidFill>
                <a:schemeClr val="tx1"/>
              </a:solidFill>
              <a:ea typeface="宋体"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zh-CN" altLang="en-US" sz="2000">
                <a:solidFill>
                  <a:schemeClr val="tx1"/>
                </a:solidFill>
                <a:ea typeface="宋体" panose="02010600030101010101" pitchFamily="2" charset="-122"/>
              </a:rPr>
              <a:t>本征半导体：纯净的半导体晶体，如硅（</a:t>
            </a:r>
            <a:r>
              <a:rPr lang="en-US" altLang="zh-CN" sz="2000">
                <a:solidFill>
                  <a:schemeClr val="tx1"/>
                </a:solidFill>
                <a:ea typeface="宋体" panose="02010600030101010101" pitchFamily="2" charset="-122"/>
              </a:rPr>
              <a:t>14</a:t>
            </a:r>
            <a:r>
              <a:rPr lang="zh-CN" altLang="en-US" sz="2000">
                <a:solidFill>
                  <a:schemeClr val="tx1"/>
                </a:solidFill>
                <a:ea typeface="宋体" panose="02010600030101010101" pitchFamily="2" charset="-122"/>
              </a:rPr>
              <a:t>）、锗（</a:t>
            </a:r>
            <a:r>
              <a:rPr lang="en-US" altLang="zh-CN" sz="2000">
                <a:solidFill>
                  <a:schemeClr val="tx1"/>
                </a:solidFill>
                <a:ea typeface="宋体" panose="02010600030101010101" pitchFamily="2" charset="-122"/>
              </a:rPr>
              <a:t>32</a:t>
            </a:r>
            <a:r>
              <a:rPr lang="zh-CN" altLang="en-US" sz="2000">
                <a:solidFill>
                  <a:schemeClr val="tx1"/>
                </a:solidFill>
                <a:ea typeface="宋体" panose="02010600030101010101" pitchFamily="2" charset="-122"/>
              </a:rPr>
              <a:t>）</a:t>
            </a:r>
            <a:endParaRPr lang="en-US" altLang="zh-CN" sz="2000">
              <a:solidFill>
                <a:schemeClr val="tx1"/>
              </a:solidFill>
              <a:ea typeface="宋体"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zh-CN" altLang="en-US" sz="2000">
                <a:solidFill>
                  <a:schemeClr val="tx1"/>
                </a:solidFill>
                <a:ea typeface="宋体" panose="02010600030101010101" pitchFamily="2" charset="-122"/>
              </a:rPr>
              <a:t>杂质半导体：掺入杂质的半导体</a:t>
            </a:r>
            <a:endParaRPr lang="en-US" altLang="zh-CN" sz="2000">
              <a:solidFill>
                <a:schemeClr val="tx1"/>
              </a:solidFill>
              <a:ea typeface="宋体"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en-US" altLang="zh-CN" sz="2000">
                <a:solidFill>
                  <a:schemeClr val="tx1"/>
                </a:solidFill>
                <a:ea typeface="宋体" panose="02010600030101010101" pitchFamily="2" charset="-122"/>
              </a:rPr>
              <a:t>N</a:t>
            </a:r>
            <a:r>
              <a:rPr lang="zh-CN" altLang="en-US" sz="2000">
                <a:solidFill>
                  <a:schemeClr val="tx1"/>
                </a:solidFill>
                <a:ea typeface="宋体" panose="02010600030101010101" pitchFamily="2" charset="-122"/>
              </a:rPr>
              <a:t>型半导体：掺入施主杂质</a:t>
            </a:r>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五价元素（磷、砷、锑等）</a:t>
            </a:r>
            <a:endParaRPr lang="en-US" altLang="zh-CN" sz="2000">
              <a:solidFill>
                <a:schemeClr val="tx1"/>
              </a:solidFill>
              <a:ea typeface="宋体"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en-US" altLang="zh-CN" sz="2000">
                <a:solidFill>
                  <a:schemeClr val="tx1"/>
                </a:solidFill>
                <a:ea typeface="宋体" panose="02010600030101010101" pitchFamily="2" charset="-122"/>
              </a:rPr>
              <a:t>P</a:t>
            </a:r>
            <a:r>
              <a:rPr lang="zh-CN" altLang="en-US" sz="2000">
                <a:solidFill>
                  <a:schemeClr val="tx1"/>
                </a:solidFill>
                <a:ea typeface="宋体" panose="02010600030101010101" pitchFamily="2" charset="-122"/>
              </a:rPr>
              <a:t>型半导体：掺入受主杂质</a:t>
            </a:r>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三价元素（硼、铝、铟等）</a:t>
            </a:r>
            <a:endParaRPr lang="en-US" altLang="zh-CN" sz="2000">
              <a:solidFill>
                <a:schemeClr val="tx1"/>
              </a:solidFill>
              <a:ea typeface="宋体"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en-US" altLang="zh-CN" sz="2000">
                <a:solidFill>
                  <a:schemeClr val="tx1"/>
                </a:solidFill>
                <a:ea typeface="宋体" panose="02010600030101010101" pitchFamily="2" charset="-122"/>
              </a:rPr>
              <a:t>PN</a:t>
            </a:r>
            <a:r>
              <a:rPr lang="zh-CN" altLang="en-US" sz="2000">
                <a:solidFill>
                  <a:schemeClr val="tx1"/>
                </a:solidFill>
                <a:ea typeface="宋体" panose="02010600030101010101" pitchFamily="2" charset="-122"/>
              </a:rPr>
              <a:t>结：一边掺入受主杂质，另一边掺入施主杂质</a:t>
            </a:r>
            <a:endParaRPr lang="en-US" altLang="zh-CN" sz="2000">
              <a:solidFill>
                <a:schemeClr val="tx1"/>
              </a:solidFill>
              <a:ea typeface="宋体" panose="02010600030101010101" pitchFamily="2" charset="-122"/>
            </a:endParaRPr>
          </a:p>
        </p:txBody>
      </p:sp>
      <p:pic>
        <p:nvPicPr>
          <p:cNvPr id="11268" name="图片 31"/>
          <p:cNvPicPr>
            <a:picLocks noChangeAspect="1"/>
          </p:cNvPicPr>
          <p:nvPr/>
        </p:nvPicPr>
        <p:blipFill>
          <a:blip r:embed="rId2"/>
          <a:srcRect/>
          <a:stretch>
            <a:fillRect/>
          </a:stretch>
        </p:blipFill>
        <p:spPr bwMode="auto">
          <a:xfrm>
            <a:off x="3276600" y="5157788"/>
            <a:ext cx="2909888"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a:xfrm>
            <a:off x="54035" y="759272"/>
            <a:ext cx="9036050" cy="2305050"/>
          </a:xfrm>
          <a:solidFill>
            <a:srgbClr val="FFFFFF"/>
          </a:solidFill>
        </p:spPr>
        <p:txBody>
          <a:bodyPr/>
          <a:lstStyle/>
          <a:p>
            <a:r>
              <a:rPr lang="zh-CN" altLang="en-US" sz="2400" dirty="0">
                <a:solidFill>
                  <a:schemeClr val="hlink"/>
                </a:solidFill>
              </a:rPr>
              <a:t>集成电路：一种由互联的电子元件</a:t>
            </a:r>
            <a:r>
              <a:rPr lang="en-US" altLang="zh-CN" sz="2400" dirty="0">
                <a:solidFill>
                  <a:schemeClr val="hlink"/>
                </a:solidFill>
              </a:rPr>
              <a:t>(</a:t>
            </a:r>
            <a:r>
              <a:rPr lang="zh-CN" altLang="en-US" sz="2400" dirty="0">
                <a:solidFill>
                  <a:schemeClr val="hlink"/>
                </a:solidFill>
              </a:rPr>
              <a:t>如晶体管和电阻</a:t>
            </a:r>
            <a:r>
              <a:rPr lang="en-US" altLang="zh-CN" sz="2400" dirty="0">
                <a:solidFill>
                  <a:schemeClr val="hlink"/>
                </a:solidFill>
              </a:rPr>
              <a:t>)</a:t>
            </a:r>
            <a:r>
              <a:rPr lang="zh-CN" altLang="en-US" sz="2400" dirty="0">
                <a:solidFill>
                  <a:schemeClr val="hlink"/>
                </a:solidFill>
              </a:rPr>
              <a:t>制成的电路设备，这些互联的电子元件一般被蚀刻或压印在由硅或锗构成的半导体小薄片上。一个比指甲盖还小的集成电路上可以容纳数百万个电路。</a:t>
            </a:r>
          </a:p>
        </p:txBody>
      </p:sp>
      <p:sp>
        <p:nvSpPr>
          <p:cNvPr id="6"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rPr>
              <a:t>集成电路的发展史</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2" y="3064321"/>
            <a:ext cx="4825427" cy="371664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298" y="3034585"/>
            <a:ext cx="3966732" cy="2975049"/>
          </a:xfrm>
          <a:prstGeom prst="rect">
            <a:avLst/>
          </a:prstGeom>
        </p:spPr>
      </p:pic>
    </p:spTree>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36538" y="1841500"/>
            <a:ext cx="14112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500">
                <a:solidFill>
                  <a:srgbClr val="FF0000"/>
                </a:solidFill>
                <a:latin typeface="Arial" panose="020B0604020202020204" pitchFamily="34" charset="0"/>
                <a:ea typeface="华文中宋" panose="02010600040101010101" pitchFamily="2" charset="-122"/>
              </a:rPr>
              <a:t>★PN</a:t>
            </a:r>
            <a:r>
              <a:rPr kumimoji="0" lang="zh-CN" altLang="en-US" sz="2500">
                <a:solidFill>
                  <a:srgbClr val="FF0000"/>
                </a:solidFill>
                <a:latin typeface="Arial" panose="020B0604020202020204" pitchFamily="34" charset="0"/>
                <a:ea typeface="华文中宋" panose="02010600040101010101" pitchFamily="2" charset="-122"/>
              </a:rPr>
              <a:t>结：</a:t>
            </a:r>
            <a:endParaRPr kumimoji="0" lang="zh-CN" altLang="en-US" sz="2500">
              <a:latin typeface="Arial" panose="020B0604020202020204" pitchFamily="34" charset="0"/>
              <a:ea typeface="华文中宋" panose="02010600040101010101" pitchFamily="2" charset="-122"/>
            </a:endParaRPr>
          </a:p>
        </p:txBody>
      </p:sp>
      <p:grpSp>
        <p:nvGrpSpPr>
          <p:cNvPr id="6" name="Group 4"/>
          <p:cNvGrpSpPr>
            <a:grpSpLocks/>
          </p:cNvGrpSpPr>
          <p:nvPr/>
        </p:nvGrpSpPr>
        <p:grpSpPr bwMode="auto">
          <a:xfrm>
            <a:off x="4672013" y="1508125"/>
            <a:ext cx="2590800" cy="1524000"/>
            <a:chOff x="2611" y="1545"/>
            <a:chExt cx="1632" cy="960"/>
          </a:xfrm>
        </p:grpSpPr>
        <p:sp>
          <p:nvSpPr>
            <p:cNvPr id="7" name="Rectangle 5"/>
            <p:cNvSpPr>
              <a:spLocks noChangeArrowheads="1"/>
            </p:cNvSpPr>
            <p:nvPr/>
          </p:nvSpPr>
          <p:spPr bwMode="auto">
            <a:xfrm>
              <a:off x="2611" y="1545"/>
              <a:ext cx="1632" cy="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6"/>
            <p:cNvSpPr>
              <a:spLocks noChangeArrowheads="1"/>
            </p:cNvSpPr>
            <p:nvPr/>
          </p:nvSpPr>
          <p:spPr bwMode="auto">
            <a:xfrm>
              <a:off x="3326" y="21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7"/>
            <p:cNvSpPr>
              <a:spLocks noChangeArrowheads="1"/>
            </p:cNvSpPr>
            <p:nvPr/>
          </p:nvSpPr>
          <p:spPr bwMode="auto">
            <a:xfrm>
              <a:off x="2803" y="159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10" name="Oval 8"/>
            <p:cNvSpPr>
              <a:spLocks noChangeArrowheads="1"/>
            </p:cNvSpPr>
            <p:nvPr/>
          </p:nvSpPr>
          <p:spPr bwMode="auto">
            <a:xfrm>
              <a:off x="2755" y="173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9"/>
            <p:cNvSpPr>
              <a:spLocks noChangeArrowheads="1"/>
            </p:cNvSpPr>
            <p:nvPr/>
          </p:nvSpPr>
          <p:spPr bwMode="auto">
            <a:xfrm>
              <a:off x="3139" y="159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12" name="Oval 10"/>
            <p:cNvSpPr>
              <a:spLocks noChangeArrowheads="1"/>
            </p:cNvSpPr>
            <p:nvPr/>
          </p:nvSpPr>
          <p:spPr bwMode="auto">
            <a:xfrm>
              <a:off x="3091" y="173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1"/>
            <p:cNvSpPr>
              <a:spLocks noChangeArrowheads="1"/>
            </p:cNvSpPr>
            <p:nvPr/>
          </p:nvSpPr>
          <p:spPr bwMode="auto">
            <a:xfrm>
              <a:off x="3427" y="159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15" name="Oval 12"/>
            <p:cNvSpPr>
              <a:spLocks noChangeArrowheads="1"/>
            </p:cNvSpPr>
            <p:nvPr/>
          </p:nvSpPr>
          <p:spPr bwMode="auto">
            <a:xfrm>
              <a:off x="3379" y="173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3"/>
            <p:cNvSpPr>
              <a:spLocks noChangeArrowheads="1"/>
            </p:cNvSpPr>
            <p:nvPr/>
          </p:nvSpPr>
          <p:spPr bwMode="auto">
            <a:xfrm>
              <a:off x="3715" y="159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17" name="Oval 14"/>
            <p:cNvSpPr>
              <a:spLocks noChangeArrowheads="1"/>
            </p:cNvSpPr>
            <p:nvPr/>
          </p:nvSpPr>
          <p:spPr bwMode="auto">
            <a:xfrm>
              <a:off x="3667" y="173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5"/>
            <p:cNvSpPr>
              <a:spLocks noChangeArrowheads="1"/>
            </p:cNvSpPr>
            <p:nvPr/>
          </p:nvSpPr>
          <p:spPr bwMode="auto">
            <a:xfrm>
              <a:off x="4003" y="1593"/>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19" name="Oval 16"/>
            <p:cNvSpPr>
              <a:spLocks noChangeArrowheads="1"/>
            </p:cNvSpPr>
            <p:nvPr/>
          </p:nvSpPr>
          <p:spPr bwMode="auto">
            <a:xfrm>
              <a:off x="3955" y="173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Oval 17"/>
            <p:cNvSpPr>
              <a:spLocks noChangeArrowheads="1"/>
            </p:cNvSpPr>
            <p:nvPr/>
          </p:nvSpPr>
          <p:spPr bwMode="auto">
            <a:xfrm>
              <a:off x="2803" y="1881"/>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21" name="Oval 18"/>
            <p:cNvSpPr>
              <a:spLocks noChangeArrowheads="1"/>
            </p:cNvSpPr>
            <p:nvPr/>
          </p:nvSpPr>
          <p:spPr bwMode="auto">
            <a:xfrm>
              <a:off x="2755" y="202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19"/>
            <p:cNvSpPr>
              <a:spLocks noChangeArrowheads="1"/>
            </p:cNvSpPr>
            <p:nvPr/>
          </p:nvSpPr>
          <p:spPr bwMode="auto">
            <a:xfrm>
              <a:off x="3139" y="1881"/>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23" name="Oval 20"/>
            <p:cNvSpPr>
              <a:spLocks noChangeArrowheads="1"/>
            </p:cNvSpPr>
            <p:nvPr/>
          </p:nvSpPr>
          <p:spPr bwMode="auto">
            <a:xfrm>
              <a:off x="3091" y="202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1"/>
            <p:cNvSpPr>
              <a:spLocks noChangeArrowheads="1"/>
            </p:cNvSpPr>
            <p:nvPr/>
          </p:nvSpPr>
          <p:spPr bwMode="auto">
            <a:xfrm>
              <a:off x="3427" y="1881"/>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25" name="Oval 22"/>
            <p:cNvSpPr>
              <a:spLocks noChangeArrowheads="1"/>
            </p:cNvSpPr>
            <p:nvPr/>
          </p:nvSpPr>
          <p:spPr bwMode="auto">
            <a:xfrm>
              <a:off x="3379" y="202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23"/>
            <p:cNvSpPr>
              <a:spLocks noChangeArrowheads="1"/>
            </p:cNvSpPr>
            <p:nvPr/>
          </p:nvSpPr>
          <p:spPr bwMode="auto">
            <a:xfrm>
              <a:off x="3715" y="1881"/>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27" name="Oval 24"/>
            <p:cNvSpPr>
              <a:spLocks noChangeArrowheads="1"/>
            </p:cNvSpPr>
            <p:nvPr/>
          </p:nvSpPr>
          <p:spPr bwMode="auto">
            <a:xfrm>
              <a:off x="3667" y="202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Oval 25"/>
            <p:cNvSpPr>
              <a:spLocks noChangeArrowheads="1"/>
            </p:cNvSpPr>
            <p:nvPr/>
          </p:nvSpPr>
          <p:spPr bwMode="auto">
            <a:xfrm>
              <a:off x="4003" y="1881"/>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29" name="Oval 26"/>
            <p:cNvSpPr>
              <a:spLocks noChangeArrowheads="1"/>
            </p:cNvSpPr>
            <p:nvPr/>
          </p:nvSpPr>
          <p:spPr bwMode="auto">
            <a:xfrm>
              <a:off x="3955" y="2025"/>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7"/>
            <p:cNvSpPr>
              <a:spLocks noChangeArrowheads="1"/>
            </p:cNvSpPr>
            <p:nvPr/>
          </p:nvSpPr>
          <p:spPr bwMode="auto">
            <a:xfrm>
              <a:off x="2803" y="2217"/>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31" name="Oval 28"/>
            <p:cNvSpPr>
              <a:spLocks noChangeArrowheads="1"/>
            </p:cNvSpPr>
            <p:nvPr/>
          </p:nvSpPr>
          <p:spPr bwMode="auto">
            <a:xfrm>
              <a:off x="2755" y="236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29"/>
            <p:cNvSpPr>
              <a:spLocks noChangeArrowheads="1"/>
            </p:cNvSpPr>
            <p:nvPr/>
          </p:nvSpPr>
          <p:spPr bwMode="auto">
            <a:xfrm>
              <a:off x="3139" y="2217"/>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33" name="Oval 30"/>
            <p:cNvSpPr>
              <a:spLocks noChangeArrowheads="1"/>
            </p:cNvSpPr>
            <p:nvPr/>
          </p:nvSpPr>
          <p:spPr bwMode="auto">
            <a:xfrm>
              <a:off x="3091" y="236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Oval 31"/>
            <p:cNvSpPr>
              <a:spLocks noChangeArrowheads="1"/>
            </p:cNvSpPr>
            <p:nvPr/>
          </p:nvSpPr>
          <p:spPr bwMode="auto">
            <a:xfrm>
              <a:off x="3427" y="2217"/>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35" name="Oval 32"/>
            <p:cNvSpPr>
              <a:spLocks noChangeArrowheads="1"/>
            </p:cNvSpPr>
            <p:nvPr/>
          </p:nvSpPr>
          <p:spPr bwMode="auto">
            <a:xfrm>
              <a:off x="3379" y="236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33"/>
            <p:cNvSpPr>
              <a:spLocks noChangeArrowheads="1"/>
            </p:cNvSpPr>
            <p:nvPr/>
          </p:nvSpPr>
          <p:spPr bwMode="auto">
            <a:xfrm>
              <a:off x="3715" y="2217"/>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37" name="Oval 34"/>
            <p:cNvSpPr>
              <a:spLocks noChangeArrowheads="1"/>
            </p:cNvSpPr>
            <p:nvPr/>
          </p:nvSpPr>
          <p:spPr bwMode="auto">
            <a:xfrm>
              <a:off x="3667" y="236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35"/>
            <p:cNvSpPr>
              <a:spLocks noChangeArrowheads="1"/>
            </p:cNvSpPr>
            <p:nvPr/>
          </p:nvSpPr>
          <p:spPr bwMode="auto">
            <a:xfrm>
              <a:off x="4003" y="2217"/>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39" name="Oval 36"/>
            <p:cNvSpPr>
              <a:spLocks noChangeArrowheads="1"/>
            </p:cNvSpPr>
            <p:nvPr/>
          </p:nvSpPr>
          <p:spPr bwMode="auto">
            <a:xfrm>
              <a:off x="3955" y="2361"/>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37"/>
            <p:cNvSpPr>
              <a:spLocks noChangeArrowheads="1"/>
            </p:cNvSpPr>
            <p:nvPr/>
          </p:nvSpPr>
          <p:spPr bwMode="auto">
            <a:xfrm>
              <a:off x="3278" y="2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 name="Group 38"/>
          <p:cNvGrpSpPr>
            <a:grpSpLocks/>
          </p:cNvGrpSpPr>
          <p:nvPr/>
        </p:nvGrpSpPr>
        <p:grpSpPr bwMode="auto">
          <a:xfrm>
            <a:off x="2078038" y="1511300"/>
            <a:ext cx="2590800" cy="1524000"/>
            <a:chOff x="3145" y="2078"/>
            <a:chExt cx="1632" cy="960"/>
          </a:xfrm>
        </p:grpSpPr>
        <p:sp>
          <p:nvSpPr>
            <p:cNvPr id="42" name="Rectangle 39"/>
            <p:cNvSpPr>
              <a:spLocks noChangeArrowheads="1"/>
            </p:cNvSpPr>
            <p:nvPr/>
          </p:nvSpPr>
          <p:spPr bwMode="auto">
            <a:xfrm>
              <a:off x="3145" y="2078"/>
              <a:ext cx="1632" cy="9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Oval 40"/>
            <p:cNvSpPr>
              <a:spLocks noChangeArrowheads="1"/>
            </p:cNvSpPr>
            <p:nvPr/>
          </p:nvSpPr>
          <p:spPr bwMode="auto">
            <a:xfrm>
              <a:off x="4153" y="270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Oval 41"/>
            <p:cNvSpPr>
              <a:spLocks noChangeArrowheads="1"/>
            </p:cNvSpPr>
            <p:nvPr/>
          </p:nvSpPr>
          <p:spPr bwMode="auto">
            <a:xfrm>
              <a:off x="3337" y="212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45" name="Oval 42"/>
            <p:cNvSpPr>
              <a:spLocks noChangeArrowheads="1"/>
            </p:cNvSpPr>
            <p:nvPr/>
          </p:nvSpPr>
          <p:spPr bwMode="auto">
            <a:xfrm>
              <a:off x="3289" y="2270"/>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Oval 43"/>
            <p:cNvSpPr>
              <a:spLocks noChangeArrowheads="1"/>
            </p:cNvSpPr>
            <p:nvPr/>
          </p:nvSpPr>
          <p:spPr bwMode="auto">
            <a:xfrm>
              <a:off x="3673" y="212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47" name="Oval 44"/>
            <p:cNvSpPr>
              <a:spLocks noChangeArrowheads="1"/>
            </p:cNvSpPr>
            <p:nvPr/>
          </p:nvSpPr>
          <p:spPr bwMode="auto">
            <a:xfrm>
              <a:off x="3625" y="2270"/>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5"/>
            <p:cNvSpPr>
              <a:spLocks noChangeArrowheads="1"/>
            </p:cNvSpPr>
            <p:nvPr/>
          </p:nvSpPr>
          <p:spPr bwMode="auto">
            <a:xfrm>
              <a:off x="3961" y="212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49" name="Oval 46"/>
            <p:cNvSpPr>
              <a:spLocks noChangeArrowheads="1"/>
            </p:cNvSpPr>
            <p:nvPr/>
          </p:nvSpPr>
          <p:spPr bwMode="auto">
            <a:xfrm>
              <a:off x="3913" y="2270"/>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Oval 47"/>
            <p:cNvSpPr>
              <a:spLocks noChangeArrowheads="1"/>
            </p:cNvSpPr>
            <p:nvPr/>
          </p:nvSpPr>
          <p:spPr bwMode="auto">
            <a:xfrm>
              <a:off x="4249" y="212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51" name="Oval 48"/>
            <p:cNvSpPr>
              <a:spLocks noChangeArrowheads="1"/>
            </p:cNvSpPr>
            <p:nvPr/>
          </p:nvSpPr>
          <p:spPr bwMode="auto">
            <a:xfrm>
              <a:off x="4201" y="2270"/>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49"/>
            <p:cNvSpPr>
              <a:spLocks noChangeArrowheads="1"/>
            </p:cNvSpPr>
            <p:nvPr/>
          </p:nvSpPr>
          <p:spPr bwMode="auto">
            <a:xfrm>
              <a:off x="4537" y="212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53" name="Oval 50"/>
            <p:cNvSpPr>
              <a:spLocks noChangeArrowheads="1"/>
            </p:cNvSpPr>
            <p:nvPr/>
          </p:nvSpPr>
          <p:spPr bwMode="auto">
            <a:xfrm>
              <a:off x="4489" y="2270"/>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Oval 51"/>
            <p:cNvSpPr>
              <a:spLocks noChangeArrowheads="1"/>
            </p:cNvSpPr>
            <p:nvPr/>
          </p:nvSpPr>
          <p:spPr bwMode="auto">
            <a:xfrm>
              <a:off x="3337" y="2414"/>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55" name="Oval 52"/>
            <p:cNvSpPr>
              <a:spLocks noChangeArrowheads="1"/>
            </p:cNvSpPr>
            <p:nvPr/>
          </p:nvSpPr>
          <p:spPr bwMode="auto">
            <a:xfrm>
              <a:off x="3289" y="255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53"/>
            <p:cNvSpPr>
              <a:spLocks noChangeArrowheads="1"/>
            </p:cNvSpPr>
            <p:nvPr/>
          </p:nvSpPr>
          <p:spPr bwMode="auto">
            <a:xfrm>
              <a:off x="3673" y="2414"/>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57" name="Oval 54"/>
            <p:cNvSpPr>
              <a:spLocks noChangeArrowheads="1"/>
            </p:cNvSpPr>
            <p:nvPr/>
          </p:nvSpPr>
          <p:spPr bwMode="auto">
            <a:xfrm>
              <a:off x="3625" y="255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Oval 55"/>
            <p:cNvSpPr>
              <a:spLocks noChangeArrowheads="1"/>
            </p:cNvSpPr>
            <p:nvPr/>
          </p:nvSpPr>
          <p:spPr bwMode="auto">
            <a:xfrm>
              <a:off x="3961" y="2414"/>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59" name="Oval 56"/>
            <p:cNvSpPr>
              <a:spLocks noChangeArrowheads="1"/>
            </p:cNvSpPr>
            <p:nvPr/>
          </p:nvSpPr>
          <p:spPr bwMode="auto">
            <a:xfrm>
              <a:off x="3913" y="255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Oval 57"/>
            <p:cNvSpPr>
              <a:spLocks noChangeArrowheads="1"/>
            </p:cNvSpPr>
            <p:nvPr/>
          </p:nvSpPr>
          <p:spPr bwMode="auto">
            <a:xfrm>
              <a:off x="4249" y="2414"/>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61" name="Oval 58"/>
            <p:cNvSpPr>
              <a:spLocks noChangeArrowheads="1"/>
            </p:cNvSpPr>
            <p:nvPr/>
          </p:nvSpPr>
          <p:spPr bwMode="auto">
            <a:xfrm>
              <a:off x="4201" y="255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Oval 59"/>
            <p:cNvSpPr>
              <a:spLocks noChangeArrowheads="1"/>
            </p:cNvSpPr>
            <p:nvPr/>
          </p:nvSpPr>
          <p:spPr bwMode="auto">
            <a:xfrm>
              <a:off x="4537" y="2414"/>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63" name="Oval 60"/>
            <p:cNvSpPr>
              <a:spLocks noChangeArrowheads="1"/>
            </p:cNvSpPr>
            <p:nvPr/>
          </p:nvSpPr>
          <p:spPr bwMode="auto">
            <a:xfrm>
              <a:off x="4489" y="2558"/>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Oval 61"/>
            <p:cNvSpPr>
              <a:spLocks noChangeArrowheads="1"/>
            </p:cNvSpPr>
            <p:nvPr/>
          </p:nvSpPr>
          <p:spPr bwMode="auto">
            <a:xfrm>
              <a:off x="3337" y="275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65" name="Oval 62"/>
            <p:cNvSpPr>
              <a:spLocks noChangeArrowheads="1"/>
            </p:cNvSpPr>
            <p:nvPr/>
          </p:nvSpPr>
          <p:spPr bwMode="auto">
            <a:xfrm>
              <a:off x="3289" y="289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Oval 63"/>
            <p:cNvSpPr>
              <a:spLocks noChangeArrowheads="1"/>
            </p:cNvSpPr>
            <p:nvPr/>
          </p:nvSpPr>
          <p:spPr bwMode="auto">
            <a:xfrm>
              <a:off x="3673" y="275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67" name="Oval 64"/>
            <p:cNvSpPr>
              <a:spLocks noChangeArrowheads="1"/>
            </p:cNvSpPr>
            <p:nvPr/>
          </p:nvSpPr>
          <p:spPr bwMode="auto">
            <a:xfrm>
              <a:off x="3625" y="289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Oval 65"/>
            <p:cNvSpPr>
              <a:spLocks noChangeArrowheads="1"/>
            </p:cNvSpPr>
            <p:nvPr/>
          </p:nvSpPr>
          <p:spPr bwMode="auto">
            <a:xfrm>
              <a:off x="3961" y="275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69" name="Oval 66"/>
            <p:cNvSpPr>
              <a:spLocks noChangeArrowheads="1"/>
            </p:cNvSpPr>
            <p:nvPr/>
          </p:nvSpPr>
          <p:spPr bwMode="auto">
            <a:xfrm>
              <a:off x="3913" y="289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Oval 67"/>
            <p:cNvSpPr>
              <a:spLocks noChangeArrowheads="1"/>
            </p:cNvSpPr>
            <p:nvPr/>
          </p:nvSpPr>
          <p:spPr bwMode="auto">
            <a:xfrm>
              <a:off x="4249" y="275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71" name="Oval 68"/>
            <p:cNvSpPr>
              <a:spLocks noChangeArrowheads="1"/>
            </p:cNvSpPr>
            <p:nvPr/>
          </p:nvSpPr>
          <p:spPr bwMode="auto">
            <a:xfrm>
              <a:off x="4201" y="289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 name="Oval 69"/>
            <p:cNvSpPr>
              <a:spLocks noChangeArrowheads="1"/>
            </p:cNvSpPr>
            <p:nvPr/>
          </p:nvSpPr>
          <p:spPr bwMode="auto">
            <a:xfrm>
              <a:off x="4537" y="275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73" name="Oval 70"/>
            <p:cNvSpPr>
              <a:spLocks noChangeArrowheads="1"/>
            </p:cNvSpPr>
            <p:nvPr/>
          </p:nvSpPr>
          <p:spPr bwMode="auto">
            <a:xfrm>
              <a:off x="4489" y="289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Oval 71"/>
            <p:cNvSpPr>
              <a:spLocks noChangeArrowheads="1"/>
            </p:cNvSpPr>
            <p:nvPr/>
          </p:nvSpPr>
          <p:spPr bwMode="auto">
            <a:xfrm>
              <a:off x="4105" y="294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5" name="Line 72"/>
          <p:cNvSpPr>
            <a:spLocks noChangeShapeType="1"/>
          </p:cNvSpPr>
          <p:nvPr/>
        </p:nvSpPr>
        <p:spPr bwMode="auto">
          <a:xfrm flipH="1">
            <a:off x="4276725" y="1865313"/>
            <a:ext cx="623888" cy="79375"/>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Text Box 73"/>
          <p:cNvSpPr txBox="1">
            <a:spLocks noChangeArrowheads="1"/>
          </p:cNvSpPr>
          <p:nvPr/>
        </p:nvSpPr>
        <p:spPr bwMode="auto">
          <a:xfrm>
            <a:off x="2886610" y="673895"/>
            <a:ext cx="3216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载流子的扩散运动</a:t>
            </a:r>
          </a:p>
        </p:txBody>
      </p:sp>
      <p:sp>
        <p:nvSpPr>
          <p:cNvPr id="77" name="Rectangle 74"/>
          <p:cNvSpPr>
            <a:spLocks noChangeArrowheads="1"/>
          </p:cNvSpPr>
          <p:nvPr/>
        </p:nvSpPr>
        <p:spPr bwMode="auto">
          <a:xfrm>
            <a:off x="3759200" y="3227388"/>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CC00FF"/>
                </a:solidFill>
              </a:rPr>
              <a:t>建立内电场</a:t>
            </a:r>
          </a:p>
        </p:txBody>
      </p:sp>
      <p:grpSp>
        <p:nvGrpSpPr>
          <p:cNvPr id="78" name="Group 75"/>
          <p:cNvGrpSpPr>
            <a:grpSpLocks/>
          </p:cNvGrpSpPr>
          <p:nvPr/>
        </p:nvGrpSpPr>
        <p:grpSpPr bwMode="auto">
          <a:xfrm>
            <a:off x="3670300" y="1744663"/>
            <a:ext cx="636588" cy="1160462"/>
            <a:chOff x="1980" y="1703"/>
            <a:chExt cx="401" cy="731"/>
          </a:xfrm>
        </p:grpSpPr>
        <p:sp>
          <p:nvSpPr>
            <p:cNvPr id="79" name="Rectangle 76"/>
            <p:cNvSpPr>
              <a:spLocks noChangeArrowheads="1"/>
            </p:cNvSpPr>
            <p:nvPr/>
          </p:nvSpPr>
          <p:spPr bwMode="auto">
            <a:xfrm>
              <a:off x="2278" y="1711"/>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Rectangle 77"/>
            <p:cNvSpPr>
              <a:spLocks noChangeArrowheads="1"/>
            </p:cNvSpPr>
            <p:nvPr/>
          </p:nvSpPr>
          <p:spPr bwMode="auto">
            <a:xfrm>
              <a:off x="2280" y="2006"/>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1" name="Rectangle 78"/>
            <p:cNvSpPr>
              <a:spLocks noChangeArrowheads="1"/>
            </p:cNvSpPr>
            <p:nvPr/>
          </p:nvSpPr>
          <p:spPr bwMode="auto">
            <a:xfrm>
              <a:off x="1980" y="2015"/>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Rectangle 79"/>
            <p:cNvSpPr>
              <a:spLocks noChangeArrowheads="1"/>
            </p:cNvSpPr>
            <p:nvPr/>
          </p:nvSpPr>
          <p:spPr bwMode="auto">
            <a:xfrm>
              <a:off x="2265" y="2334"/>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Rectangle 80"/>
            <p:cNvSpPr>
              <a:spLocks noChangeArrowheads="1"/>
            </p:cNvSpPr>
            <p:nvPr/>
          </p:nvSpPr>
          <p:spPr bwMode="auto">
            <a:xfrm>
              <a:off x="1995" y="1703"/>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Rectangle 81"/>
            <p:cNvSpPr>
              <a:spLocks noChangeArrowheads="1"/>
            </p:cNvSpPr>
            <p:nvPr/>
          </p:nvSpPr>
          <p:spPr bwMode="auto">
            <a:xfrm>
              <a:off x="1986" y="2330"/>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5" name="Group 82"/>
          <p:cNvGrpSpPr>
            <a:grpSpLocks/>
          </p:cNvGrpSpPr>
          <p:nvPr/>
        </p:nvGrpSpPr>
        <p:grpSpPr bwMode="auto">
          <a:xfrm>
            <a:off x="4873625" y="1774825"/>
            <a:ext cx="636588" cy="1160463"/>
            <a:chOff x="1980" y="1703"/>
            <a:chExt cx="401" cy="731"/>
          </a:xfrm>
        </p:grpSpPr>
        <p:sp>
          <p:nvSpPr>
            <p:cNvPr id="86" name="Rectangle 83"/>
            <p:cNvSpPr>
              <a:spLocks noChangeArrowheads="1"/>
            </p:cNvSpPr>
            <p:nvPr/>
          </p:nvSpPr>
          <p:spPr bwMode="auto">
            <a:xfrm>
              <a:off x="2278" y="1711"/>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Rectangle 84"/>
            <p:cNvSpPr>
              <a:spLocks noChangeArrowheads="1"/>
            </p:cNvSpPr>
            <p:nvPr/>
          </p:nvSpPr>
          <p:spPr bwMode="auto">
            <a:xfrm>
              <a:off x="2280" y="2006"/>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Rectangle 85"/>
            <p:cNvSpPr>
              <a:spLocks noChangeArrowheads="1"/>
            </p:cNvSpPr>
            <p:nvPr/>
          </p:nvSpPr>
          <p:spPr bwMode="auto">
            <a:xfrm>
              <a:off x="1980" y="2015"/>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Rectangle 86"/>
            <p:cNvSpPr>
              <a:spLocks noChangeArrowheads="1"/>
            </p:cNvSpPr>
            <p:nvPr/>
          </p:nvSpPr>
          <p:spPr bwMode="auto">
            <a:xfrm>
              <a:off x="2265" y="2334"/>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Rectangle 87"/>
            <p:cNvSpPr>
              <a:spLocks noChangeArrowheads="1"/>
            </p:cNvSpPr>
            <p:nvPr/>
          </p:nvSpPr>
          <p:spPr bwMode="auto">
            <a:xfrm>
              <a:off x="1995" y="1703"/>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Rectangle 88"/>
            <p:cNvSpPr>
              <a:spLocks noChangeArrowheads="1"/>
            </p:cNvSpPr>
            <p:nvPr/>
          </p:nvSpPr>
          <p:spPr bwMode="auto">
            <a:xfrm>
              <a:off x="1986" y="2330"/>
              <a:ext cx="101"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92" name="Line 89"/>
          <p:cNvSpPr>
            <a:spLocks noChangeShapeType="1"/>
          </p:cNvSpPr>
          <p:nvPr/>
        </p:nvSpPr>
        <p:spPr bwMode="auto">
          <a:xfrm>
            <a:off x="3597275" y="1403350"/>
            <a:ext cx="0" cy="2182813"/>
          </a:xfrm>
          <a:prstGeom prst="line">
            <a:avLst/>
          </a:prstGeom>
          <a:noFill/>
          <a:ln w="222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Line 90"/>
          <p:cNvSpPr>
            <a:spLocks noChangeShapeType="1"/>
          </p:cNvSpPr>
          <p:nvPr/>
        </p:nvSpPr>
        <p:spPr bwMode="auto">
          <a:xfrm>
            <a:off x="5892800" y="1350963"/>
            <a:ext cx="0" cy="2182812"/>
          </a:xfrm>
          <a:prstGeom prst="line">
            <a:avLst/>
          </a:prstGeom>
          <a:noFill/>
          <a:ln w="222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Line 91"/>
          <p:cNvSpPr>
            <a:spLocks noChangeShapeType="1"/>
          </p:cNvSpPr>
          <p:nvPr/>
        </p:nvSpPr>
        <p:spPr bwMode="auto">
          <a:xfrm>
            <a:off x="4284663" y="2335213"/>
            <a:ext cx="766762" cy="79375"/>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92"/>
          <p:cNvSpPr>
            <a:spLocks noChangeShapeType="1"/>
          </p:cNvSpPr>
          <p:nvPr/>
        </p:nvSpPr>
        <p:spPr bwMode="auto">
          <a:xfrm flipV="1">
            <a:off x="3698875" y="2320925"/>
            <a:ext cx="2090738" cy="508000"/>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93"/>
          <p:cNvSpPr>
            <a:spLocks noChangeShapeType="1"/>
          </p:cNvSpPr>
          <p:nvPr/>
        </p:nvSpPr>
        <p:spPr bwMode="auto">
          <a:xfrm flipH="1">
            <a:off x="3663950" y="2911475"/>
            <a:ext cx="2152650" cy="66675"/>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AutoShape 94"/>
          <p:cNvSpPr>
            <a:spLocks noChangeArrowheads="1"/>
          </p:cNvSpPr>
          <p:nvPr/>
        </p:nvSpPr>
        <p:spPr bwMode="auto">
          <a:xfrm>
            <a:off x="5895975" y="4505325"/>
            <a:ext cx="3248025" cy="1255713"/>
          </a:xfrm>
          <a:prstGeom prst="wedgeEllipseCallout">
            <a:avLst>
              <a:gd name="adj1" fmla="val -96042"/>
              <a:gd name="adj2" fmla="val -181856"/>
            </a:avLst>
          </a:prstGeom>
          <a:solidFill>
            <a:schemeClr val="accent2">
              <a:lumMod val="20000"/>
              <a:lumOff val="80000"/>
            </a:schemeClr>
          </a:solidFill>
          <a:ln w="9525">
            <a:solidFill>
              <a:schemeClr val="tx1"/>
            </a:solidFill>
            <a:miter lim="800000"/>
            <a:headEnd/>
            <a:tailEnd/>
          </a:ln>
          <a:effectLs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zh-CN" altLang="en-US" sz="2800"/>
              <a:t>内电场对载流子的作用</a:t>
            </a:r>
          </a:p>
        </p:txBody>
      </p:sp>
      <p:sp>
        <p:nvSpPr>
          <p:cNvPr id="98" name="AutoShape 96"/>
          <p:cNvSpPr>
            <a:spLocks noChangeArrowheads="1"/>
          </p:cNvSpPr>
          <p:nvPr/>
        </p:nvSpPr>
        <p:spPr bwMode="auto">
          <a:xfrm>
            <a:off x="803275" y="3722688"/>
            <a:ext cx="2892425" cy="2922587"/>
          </a:xfrm>
          <a:prstGeom prst="plaque">
            <a:avLst>
              <a:gd name="adj" fmla="val 16667"/>
            </a:avLst>
          </a:prstGeom>
          <a:solidFill>
            <a:srgbClr val="FFFF00"/>
          </a:solidFill>
          <a:ln w="9525">
            <a:solidFill>
              <a:schemeClr val="tx1"/>
            </a:solidFill>
            <a:miter lim="800000"/>
            <a:headEnd/>
            <a:tailEnd/>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latin typeface="宋体" panose="02010600030101010101" pitchFamily="2" charset="-122"/>
              </a:rPr>
              <a:t>扩散运动和</a:t>
            </a:r>
          </a:p>
          <a:p>
            <a:pPr algn="ctr" eaLnBrk="1" hangingPunct="1"/>
            <a:r>
              <a:rPr lang="zh-CN" altLang="en-US">
                <a:latin typeface="宋体" panose="02010600030101010101" pitchFamily="2" charset="-122"/>
              </a:rPr>
              <a:t>漂移运动达到</a:t>
            </a:r>
          </a:p>
          <a:p>
            <a:pPr algn="ctr" eaLnBrk="1" hangingPunct="1"/>
            <a:r>
              <a:rPr lang="zh-CN" altLang="en-US" sz="2800">
                <a:solidFill>
                  <a:srgbClr val="FF0000"/>
                </a:solidFill>
                <a:latin typeface="宋体" panose="02010600030101010101" pitchFamily="2" charset="-122"/>
              </a:rPr>
              <a:t>动态平衡</a:t>
            </a:r>
            <a:r>
              <a:rPr lang="zh-CN" altLang="en-US">
                <a:solidFill>
                  <a:srgbClr val="FF0000"/>
                </a:solidFill>
                <a:latin typeface="宋体" panose="02010600030101010101" pitchFamily="2" charset="-122"/>
              </a:rPr>
              <a:t>，</a:t>
            </a:r>
          </a:p>
          <a:p>
            <a:pPr algn="ctr" eaLnBrk="1" hangingPunct="1"/>
            <a:r>
              <a:rPr lang="zh-CN" altLang="en-US">
                <a:latin typeface="宋体" panose="02010600030101010101" pitchFamily="2" charset="-122"/>
              </a:rPr>
              <a:t>交界面形成稳定的</a:t>
            </a:r>
          </a:p>
          <a:p>
            <a:pPr algn="ctr" eaLnBrk="1" hangingPunct="1"/>
            <a:r>
              <a:rPr lang="zh-CN" altLang="en-US">
                <a:latin typeface="宋体" panose="02010600030101010101" pitchFamily="2" charset="-122"/>
              </a:rPr>
              <a:t>空间电荷区</a:t>
            </a:r>
            <a:r>
              <a:rPr lang="zh-CN" altLang="en-US">
                <a:solidFill>
                  <a:srgbClr val="FF0000"/>
                </a:solidFill>
                <a:latin typeface="宋体" panose="02010600030101010101" pitchFamily="2" charset="-122"/>
              </a:rPr>
              <a:t>，即 </a:t>
            </a:r>
          </a:p>
          <a:p>
            <a:pPr algn="ctr" eaLnBrk="1" hangingPunct="1"/>
            <a:r>
              <a:rPr lang="zh-CN" altLang="en-US" sz="3600">
                <a:solidFill>
                  <a:srgbClr val="FF0000"/>
                </a:solidFill>
                <a:latin typeface="宋体" panose="02010600030101010101" pitchFamily="2" charset="-122"/>
              </a:rPr>
              <a:t>ＰＮ结</a:t>
            </a:r>
            <a:endParaRPr lang="zh-CN" altLang="en-US" sz="3600">
              <a:solidFill>
                <a:srgbClr val="0066FF"/>
              </a:solidFill>
              <a:latin typeface="宋体" panose="02010600030101010101" pitchFamily="2" charset="-122"/>
            </a:endParaRPr>
          </a:p>
        </p:txBody>
      </p:sp>
      <p:sp>
        <p:nvSpPr>
          <p:cNvPr id="99" name="AutoShape 97"/>
          <p:cNvSpPr>
            <a:spLocks noChangeArrowheads="1"/>
          </p:cNvSpPr>
          <p:nvPr/>
        </p:nvSpPr>
        <p:spPr bwMode="auto">
          <a:xfrm>
            <a:off x="1231900" y="2490788"/>
            <a:ext cx="795338" cy="688975"/>
          </a:xfrm>
          <a:prstGeom prst="rightArrow">
            <a:avLst>
              <a:gd name="adj1" fmla="val 50000"/>
              <a:gd name="adj2" fmla="val 2885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800"/>
              <a:t>P</a:t>
            </a:r>
            <a:r>
              <a:rPr kumimoji="0" lang="zh-CN" altLang="en-US" sz="2800"/>
              <a:t>区</a:t>
            </a:r>
          </a:p>
        </p:txBody>
      </p:sp>
      <p:sp>
        <p:nvSpPr>
          <p:cNvPr id="100" name="AutoShape 98"/>
          <p:cNvSpPr>
            <a:spLocks noChangeArrowheads="1"/>
          </p:cNvSpPr>
          <p:nvPr/>
        </p:nvSpPr>
        <p:spPr bwMode="auto">
          <a:xfrm flipH="1">
            <a:off x="7359650" y="2443163"/>
            <a:ext cx="808038" cy="688975"/>
          </a:xfrm>
          <a:prstGeom prst="rightArrow">
            <a:avLst>
              <a:gd name="adj1" fmla="val 50000"/>
              <a:gd name="adj2" fmla="val 293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800"/>
              <a:t>N</a:t>
            </a:r>
            <a:r>
              <a:rPr kumimoji="0" lang="zh-CN" altLang="en-US" sz="2800"/>
              <a:t>区</a:t>
            </a:r>
          </a:p>
        </p:txBody>
      </p:sp>
      <p:sp>
        <p:nvSpPr>
          <p:cNvPr id="101" name="Rectangle 2">
            <a:extLst>
              <a:ext uri="{FF2B5EF4-FFF2-40B4-BE49-F238E27FC236}">
                <a16:creationId xmlns:a16="http://schemas.microsoft.com/office/drawing/2014/main" id="{804ADABD-CBE9-4406-AC8C-5126338C4C13}"/>
              </a:ext>
            </a:extLst>
          </p:cNvPr>
          <p:cNvSpPr>
            <a:spLocks noChangeArrowheads="1"/>
          </p:cNvSpPr>
          <p:nvPr/>
        </p:nvSpPr>
        <p:spPr bwMode="auto">
          <a:xfrm>
            <a:off x="2627313" y="0"/>
            <a:ext cx="6307137" cy="69215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zh-CN" altLang="en-US" dirty="0">
              <a:solidFill>
                <a:srgbClr val="9933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52870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slide(fromLeft)">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blinds(vertical)">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slide(fromRight)">
                                      <p:cBhvr>
                                        <p:cTn id="23" dur="500"/>
                                        <p:tgtEl>
                                          <p:spTgt spid="10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vertic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barn(outVertical)">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2" fill="hold" grpId="0" nodeType="click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ppt_x</p:attrName>
                                        </p:attrNameLst>
                                      </p:cBhvr>
                                      <p:tavLst>
                                        <p:tav tm="0">
                                          <p:val>
                                            <p:strVal val="#ppt_x+#ppt_w/2"/>
                                          </p:val>
                                        </p:tav>
                                        <p:tav tm="100000">
                                          <p:val>
                                            <p:strVal val="#ppt_x"/>
                                          </p:val>
                                        </p:tav>
                                      </p:tavLst>
                                    </p:anim>
                                    <p:anim calcmode="lin" valueType="num">
                                      <p:cBhvr>
                                        <p:cTn id="39" dur="500" fill="hold"/>
                                        <p:tgtEl>
                                          <p:spTgt spid="75"/>
                                        </p:tgtEl>
                                        <p:attrNameLst>
                                          <p:attrName>ppt_y</p:attrName>
                                        </p:attrNameLst>
                                      </p:cBhvr>
                                      <p:tavLst>
                                        <p:tav tm="0">
                                          <p:val>
                                            <p:strVal val="#ppt_y"/>
                                          </p:val>
                                        </p:tav>
                                        <p:tav tm="100000">
                                          <p:val>
                                            <p:strVal val="#ppt_y"/>
                                          </p:val>
                                        </p:tav>
                                      </p:tavLst>
                                    </p:anim>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grpId="0" nodeType="clickEffect">
                                  <p:stCondLst>
                                    <p:cond delay="0"/>
                                  </p:stCondLst>
                                  <p:childTnLst>
                                    <p:set>
                                      <p:cBhvr>
                                        <p:cTn id="45" dur="1" fill="hold">
                                          <p:stCondLst>
                                            <p:cond delay="0"/>
                                          </p:stCondLst>
                                        </p:cTn>
                                        <p:tgtEl>
                                          <p:spTgt spid="94"/>
                                        </p:tgtEl>
                                        <p:attrNameLst>
                                          <p:attrName>style.visibility</p:attrName>
                                        </p:attrNameLst>
                                      </p:cBhvr>
                                      <p:to>
                                        <p:strVal val="visible"/>
                                      </p:to>
                                    </p:set>
                                    <p:anim calcmode="lin" valueType="num">
                                      <p:cBhvr>
                                        <p:cTn id="46" dur="500" fill="hold"/>
                                        <p:tgtEl>
                                          <p:spTgt spid="94"/>
                                        </p:tgtEl>
                                        <p:attrNameLst>
                                          <p:attrName>ppt_x</p:attrName>
                                        </p:attrNameLst>
                                      </p:cBhvr>
                                      <p:tavLst>
                                        <p:tav tm="0">
                                          <p:val>
                                            <p:strVal val="#ppt_x-#ppt_w/2"/>
                                          </p:val>
                                        </p:tav>
                                        <p:tav tm="100000">
                                          <p:val>
                                            <p:strVal val="#ppt_x"/>
                                          </p:val>
                                        </p:tav>
                                      </p:tavLst>
                                    </p:anim>
                                    <p:anim calcmode="lin" valueType="num">
                                      <p:cBhvr>
                                        <p:cTn id="47" dur="500" fill="hold"/>
                                        <p:tgtEl>
                                          <p:spTgt spid="94"/>
                                        </p:tgtEl>
                                        <p:attrNameLst>
                                          <p:attrName>ppt_y</p:attrName>
                                        </p:attrNameLst>
                                      </p:cBhvr>
                                      <p:tavLst>
                                        <p:tav tm="0">
                                          <p:val>
                                            <p:strVal val="#ppt_y"/>
                                          </p:val>
                                        </p:tav>
                                        <p:tav tm="100000">
                                          <p:val>
                                            <p:strVal val="#ppt_y"/>
                                          </p:val>
                                        </p:tav>
                                      </p:tavLst>
                                    </p:anim>
                                    <p:anim calcmode="lin" valueType="num">
                                      <p:cBhvr>
                                        <p:cTn id="48" dur="500" fill="hold"/>
                                        <p:tgtEl>
                                          <p:spTgt spid="94"/>
                                        </p:tgtEl>
                                        <p:attrNameLst>
                                          <p:attrName>ppt_w</p:attrName>
                                        </p:attrNameLst>
                                      </p:cBhvr>
                                      <p:tavLst>
                                        <p:tav tm="0">
                                          <p:val>
                                            <p:fltVal val="0"/>
                                          </p:val>
                                        </p:tav>
                                        <p:tav tm="100000">
                                          <p:val>
                                            <p:strVal val="#ppt_w"/>
                                          </p:val>
                                        </p:tav>
                                      </p:tavLst>
                                    </p:anim>
                                    <p:anim calcmode="lin" valueType="num">
                                      <p:cBhvr>
                                        <p:cTn id="49" dur="500" fill="hold"/>
                                        <p:tgtEl>
                                          <p:spTgt spid="94"/>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2"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p:cTn id="54" dur="500" fill="hold"/>
                                        <p:tgtEl>
                                          <p:spTgt spid="85"/>
                                        </p:tgtEl>
                                        <p:attrNameLst>
                                          <p:attrName>ppt_x</p:attrName>
                                        </p:attrNameLst>
                                      </p:cBhvr>
                                      <p:tavLst>
                                        <p:tav tm="0">
                                          <p:val>
                                            <p:strVal val="#ppt_x+#ppt_w/2"/>
                                          </p:val>
                                        </p:tav>
                                        <p:tav tm="100000">
                                          <p:val>
                                            <p:strVal val="#ppt_x"/>
                                          </p:val>
                                        </p:tav>
                                      </p:tavLst>
                                    </p:anim>
                                    <p:anim calcmode="lin" valueType="num">
                                      <p:cBhvr>
                                        <p:cTn id="55" dur="500" fill="hold"/>
                                        <p:tgtEl>
                                          <p:spTgt spid="85"/>
                                        </p:tgtEl>
                                        <p:attrNameLst>
                                          <p:attrName>ppt_y</p:attrName>
                                        </p:attrNameLst>
                                      </p:cBhvr>
                                      <p:tavLst>
                                        <p:tav tm="0">
                                          <p:val>
                                            <p:strVal val="#ppt_y"/>
                                          </p:val>
                                        </p:tav>
                                        <p:tav tm="100000">
                                          <p:val>
                                            <p:strVal val="#ppt_y"/>
                                          </p:val>
                                        </p:tav>
                                      </p:tavLst>
                                    </p:anim>
                                    <p:anim calcmode="lin" valueType="num">
                                      <p:cBhvr>
                                        <p:cTn id="56" dur="500" fill="hold"/>
                                        <p:tgtEl>
                                          <p:spTgt spid="85"/>
                                        </p:tgtEl>
                                        <p:attrNameLst>
                                          <p:attrName>ppt_w</p:attrName>
                                        </p:attrNameLst>
                                      </p:cBhvr>
                                      <p:tavLst>
                                        <p:tav tm="0">
                                          <p:val>
                                            <p:fltVal val="0"/>
                                          </p:val>
                                        </p:tav>
                                        <p:tav tm="100000">
                                          <p:val>
                                            <p:strVal val="#ppt_w"/>
                                          </p:val>
                                        </p:tav>
                                      </p:tavLst>
                                    </p:anim>
                                    <p:anim calcmode="lin" valueType="num">
                                      <p:cBhvr>
                                        <p:cTn id="57" dur="500" fill="hold"/>
                                        <p:tgtEl>
                                          <p:spTgt spid="85"/>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78"/>
                                        </p:tgtEl>
                                        <p:attrNameLst>
                                          <p:attrName>style.visibility</p:attrName>
                                        </p:attrNameLst>
                                      </p:cBhvr>
                                      <p:to>
                                        <p:strVal val="visible"/>
                                      </p:to>
                                    </p:set>
                                    <p:anim calcmode="lin" valueType="num">
                                      <p:cBhvr>
                                        <p:cTn id="62" dur="500" fill="hold"/>
                                        <p:tgtEl>
                                          <p:spTgt spid="78"/>
                                        </p:tgtEl>
                                        <p:attrNameLst>
                                          <p:attrName>ppt_x</p:attrName>
                                        </p:attrNameLst>
                                      </p:cBhvr>
                                      <p:tavLst>
                                        <p:tav tm="0">
                                          <p:val>
                                            <p:strVal val="#ppt_x-#ppt_w/2"/>
                                          </p:val>
                                        </p:tav>
                                        <p:tav tm="100000">
                                          <p:val>
                                            <p:strVal val="#ppt_x"/>
                                          </p:val>
                                        </p:tav>
                                      </p:tavLst>
                                    </p:anim>
                                    <p:anim calcmode="lin" valueType="num">
                                      <p:cBhvr>
                                        <p:cTn id="63" dur="500" fill="hold"/>
                                        <p:tgtEl>
                                          <p:spTgt spid="78"/>
                                        </p:tgtEl>
                                        <p:attrNameLst>
                                          <p:attrName>ppt_y</p:attrName>
                                        </p:attrNameLst>
                                      </p:cBhvr>
                                      <p:tavLst>
                                        <p:tav tm="0">
                                          <p:val>
                                            <p:strVal val="#ppt_y"/>
                                          </p:val>
                                        </p:tav>
                                        <p:tav tm="100000">
                                          <p:val>
                                            <p:strVal val="#ppt_y"/>
                                          </p:val>
                                        </p:tav>
                                      </p:tavLst>
                                    </p:anim>
                                    <p:anim calcmode="lin" valueType="num">
                                      <p:cBhvr>
                                        <p:cTn id="64" dur="500" fill="hold"/>
                                        <p:tgtEl>
                                          <p:spTgt spid="78"/>
                                        </p:tgtEl>
                                        <p:attrNameLst>
                                          <p:attrName>ppt_w</p:attrName>
                                        </p:attrNameLst>
                                      </p:cBhvr>
                                      <p:tavLst>
                                        <p:tav tm="0">
                                          <p:val>
                                            <p:fltVal val="0"/>
                                          </p:val>
                                        </p:tav>
                                        <p:tav tm="100000">
                                          <p:val>
                                            <p:strVal val="#ppt_w"/>
                                          </p:val>
                                        </p:tav>
                                      </p:tavLst>
                                    </p:anim>
                                    <p:anim calcmode="lin" valueType="num">
                                      <p:cBhvr>
                                        <p:cTn id="65" dur="5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37" fill="hold" grpId="0"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barn(outVertical)">
                                      <p:cBhvr>
                                        <p:cTn id="70" dur="500"/>
                                        <p:tgtEl>
                                          <p:spTgt spid="77"/>
                                        </p:tgtEl>
                                      </p:cBhvr>
                                    </p:animEffect>
                                  </p:childTnLst>
                                </p:cTn>
                              </p:par>
                            </p:childTnLst>
                          </p:cTn>
                        </p:par>
                      </p:childTnLst>
                    </p:cTn>
                  </p:par>
                  <p:par>
                    <p:cTn id="71" fill="hold">
                      <p:stCondLst>
                        <p:cond delay="indefinite"/>
                      </p:stCondLst>
                      <p:childTnLst>
                        <p:par>
                          <p:cTn id="72" fill="hold">
                            <p:stCondLst>
                              <p:cond delay="0"/>
                            </p:stCondLst>
                            <p:childTnLst>
                              <p:par>
                                <p:cTn id="73" presetID="17" presetClass="entr" presetSubtype="1"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anim calcmode="lin" valueType="num">
                                      <p:cBhvr>
                                        <p:cTn id="75" dur="500" fill="hold"/>
                                        <p:tgtEl>
                                          <p:spTgt spid="92"/>
                                        </p:tgtEl>
                                        <p:attrNameLst>
                                          <p:attrName>ppt_x</p:attrName>
                                        </p:attrNameLst>
                                      </p:cBhvr>
                                      <p:tavLst>
                                        <p:tav tm="0">
                                          <p:val>
                                            <p:strVal val="#ppt_x"/>
                                          </p:val>
                                        </p:tav>
                                        <p:tav tm="100000">
                                          <p:val>
                                            <p:strVal val="#ppt_x"/>
                                          </p:val>
                                        </p:tav>
                                      </p:tavLst>
                                    </p:anim>
                                    <p:anim calcmode="lin" valueType="num">
                                      <p:cBhvr>
                                        <p:cTn id="76" dur="500" fill="hold"/>
                                        <p:tgtEl>
                                          <p:spTgt spid="92"/>
                                        </p:tgtEl>
                                        <p:attrNameLst>
                                          <p:attrName>ppt_y</p:attrName>
                                        </p:attrNameLst>
                                      </p:cBhvr>
                                      <p:tavLst>
                                        <p:tav tm="0">
                                          <p:val>
                                            <p:strVal val="#ppt_y-#ppt_h/2"/>
                                          </p:val>
                                        </p:tav>
                                        <p:tav tm="100000">
                                          <p:val>
                                            <p:strVal val="#ppt_y"/>
                                          </p:val>
                                        </p:tav>
                                      </p:tavLst>
                                    </p:anim>
                                    <p:anim calcmode="lin" valueType="num">
                                      <p:cBhvr>
                                        <p:cTn id="77" dur="500" fill="hold"/>
                                        <p:tgtEl>
                                          <p:spTgt spid="92"/>
                                        </p:tgtEl>
                                        <p:attrNameLst>
                                          <p:attrName>ppt_w</p:attrName>
                                        </p:attrNameLst>
                                      </p:cBhvr>
                                      <p:tavLst>
                                        <p:tav tm="0">
                                          <p:val>
                                            <p:strVal val="#ppt_w"/>
                                          </p:val>
                                        </p:tav>
                                        <p:tav tm="100000">
                                          <p:val>
                                            <p:strVal val="#ppt_w"/>
                                          </p:val>
                                        </p:tav>
                                      </p:tavLst>
                                    </p:anim>
                                    <p:anim calcmode="lin" valueType="num">
                                      <p:cBhvr>
                                        <p:cTn id="78" dur="500" fill="hold"/>
                                        <p:tgtEl>
                                          <p:spTgt spid="92"/>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1" fill="hold" grpId="0" nodeType="click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p:cTn id="83" dur="500" fill="hold"/>
                                        <p:tgtEl>
                                          <p:spTgt spid="93"/>
                                        </p:tgtEl>
                                        <p:attrNameLst>
                                          <p:attrName>ppt_x</p:attrName>
                                        </p:attrNameLst>
                                      </p:cBhvr>
                                      <p:tavLst>
                                        <p:tav tm="0">
                                          <p:val>
                                            <p:strVal val="#ppt_x"/>
                                          </p:val>
                                        </p:tav>
                                        <p:tav tm="100000">
                                          <p:val>
                                            <p:strVal val="#ppt_x"/>
                                          </p:val>
                                        </p:tav>
                                      </p:tavLst>
                                    </p:anim>
                                    <p:anim calcmode="lin" valueType="num">
                                      <p:cBhvr>
                                        <p:cTn id="84" dur="500" fill="hold"/>
                                        <p:tgtEl>
                                          <p:spTgt spid="93"/>
                                        </p:tgtEl>
                                        <p:attrNameLst>
                                          <p:attrName>ppt_y</p:attrName>
                                        </p:attrNameLst>
                                      </p:cBhvr>
                                      <p:tavLst>
                                        <p:tav tm="0">
                                          <p:val>
                                            <p:strVal val="#ppt_y-#ppt_h/2"/>
                                          </p:val>
                                        </p:tav>
                                        <p:tav tm="100000">
                                          <p:val>
                                            <p:strVal val="#ppt_y"/>
                                          </p:val>
                                        </p:tav>
                                      </p:tavLst>
                                    </p:anim>
                                    <p:anim calcmode="lin" valueType="num">
                                      <p:cBhvr>
                                        <p:cTn id="85" dur="500" fill="hold"/>
                                        <p:tgtEl>
                                          <p:spTgt spid="93"/>
                                        </p:tgtEl>
                                        <p:attrNameLst>
                                          <p:attrName>ppt_w</p:attrName>
                                        </p:attrNameLst>
                                      </p:cBhvr>
                                      <p:tavLst>
                                        <p:tav tm="0">
                                          <p:val>
                                            <p:strVal val="#ppt_w"/>
                                          </p:val>
                                        </p:tav>
                                        <p:tav tm="100000">
                                          <p:val>
                                            <p:strVal val="#ppt_w"/>
                                          </p:val>
                                        </p:tav>
                                      </p:tavLst>
                                    </p:anim>
                                    <p:anim calcmode="lin" valueType="num">
                                      <p:cBhvr>
                                        <p:cTn id="86" dur="500" fill="hold"/>
                                        <p:tgtEl>
                                          <p:spTgt spid="93"/>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 presetClass="entr" presetSubtype="32" fill="hold" grpId="0" nodeType="click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box(out)">
                                      <p:cBhvr>
                                        <p:cTn id="91" dur="500"/>
                                        <p:tgtEl>
                                          <p:spTgt spid="97"/>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grpId="0" nodeType="clickEffect">
                                  <p:stCondLst>
                                    <p:cond delay="0"/>
                                  </p:stCondLst>
                                  <p:childTnLst>
                                    <p:set>
                                      <p:cBhvr>
                                        <p:cTn id="95" dur="1" fill="hold">
                                          <p:stCondLst>
                                            <p:cond delay="0"/>
                                          </p:stCondLst>
                                        </p:cTn>
                                        <p:tgtEl>
                                          <p:spTgt spid="95"/>
                                        </p:tgtEl>
                                        <p:attrNameLst>
                                          <p:attrName>style.visibility</p:attrName>
                                        </p:attrNameLst>
                                      </p:cBhvr>
                                      <p:to>
                                        <p:strVal val="visible"/>
                                      </p:to>
                                    </p:set>
                                    <p:anim calcmode="lin" valueType="num">
                                      <p:cBhvr>
                                        <p:cTn id="96" dur="500" fill="hold"/>
                                        <p:tgtEl>
                                          <p:spTgt spid="95"/>
                                        </p:tgtEl>
                                        <p:attrNameLst>
                                          <p:attrName>ppt_x</p:attrName>
                                        </p:attrNameLst>
                                      </p:cBhvr>
                                      <p:tavLst>
                                        <p:tav tm="0">
                                          <p:val>
                                            <p:strVal val="#ppt_x-#ppt_w/2"/>
                                          </p:val>
                                        </p:tav>
                                        <p:tav tm="100000">
                                          <p:val>
                                            <p:strVal val="#ppt_x"/>
                                          </p:val>
                                        </p:tav>
                                      </p:tavLst>
                                    </p:anim>
                                    <p:anim calcmode="lin" valueType="num">
                                      <p:cBhvr>
                                        <p:cTn id="97" dur="500" fill="hold"/>
                                        <p:tgtEl>
                                          <p:spTgt spid="95"/>
                                        </p:tgtEl>
                                        <p:attrNameLst>
                                          <p:attrName>ppt_y</p:attrName>
                                        </p:attrNameLst>
                                      </p:cBhvr>
                                      <p:tavLst>
                                        <p:tav tm="0">
                                          <p:val>
                                            <p:strVal val="#ppt_y"/>
                                          </p:val>
                                        </p:tav>
                                        <p:tav tm="100000">
                                          <p:val>
                                            <p:strVal val="#ppt_y"/>
                                          </p:val>
                                        </p:tav>
                                      </p:tavLst>
                                    </p:anim>
                                    <p:anim calcmode="lin" valueType="num">
                                      <p:cBhvr>
                                        <p:cTn id="98" dur="500" fill="hold"/>
                                        <p:tgtEl>
                                          <p:spTgt spid="95"/>
                                        </p:tgtEl>
                                        <p:attrNameLst>
                                          <p:attrName>ppt_w</p:attrName>
                                        </p:attrNameLst>
                                      </p:cBhvr>
                                      <p:tavLst>
                                        <p:tav tm="0">
                                          <p:val>
                                            <p:fltVal val="0"/>
                                          </p:val>
                                        </p:tav>
                                        <p:tav tm="100000">
                                          <p:val>
                                            <p:strVal val="#ppt_w"/>
                                          </p:val>
                                        </p:tav>
                                      </p:tavLst>
                                    </p:anim>
                                    <p:anim calcmode="lin" valueType="num">
                                      <p:cBhvr>
                                        <p:cTn id="99" dur="500" fill="hold"/>
                                        <p:tgtEl>
                                          <p:spTgt spid="95"/>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2" fill="hold" grpId="0" nodeType="clickEffect">
                                  <p:stCondLst>
                                    <p:cond delay="0"/>
                                  </p:stCondLst>
                                  <p:childTnLst>
                                    <p:set>
                                      <p:cBhvr>
                                        <p:cTn id="103" dur="1" fill="hold">
                                          <p:stCondLst>
                                            <p:cond delay="0"/>
                                          </p:stCondLst>
                                        </p:cTn>
                                        <p:tgtEl>
                                          <p:spTgt spid="96"/>
                                        </p:tgtEl>
                                        <p:attrNameLst>
                                          <p:attrName>style.visibility</p:attrName>
                                        </p:attrNameLst>
                                      </p:cBhvr>
                                      <p:to>
                                        <p:strVal val="visible"/>
                                      </p:to>
                                    </p:set>
                                    <p:anim calcmode="lin" valueType="num">
                                      <p:cBhvr>
                                        <p:cTn id="104" dur="500" fill="hold"/>
                                        <p:tgtEl>
                                          <p:spTgt spid="96"/>
                                        </p:tgtEl>
                                        <p:attrNameLst>
                                          <p:attrName>ppt_x</p:attrName>
                                        </p:attrNameLst>
                                      </p:cBhvr>
                                      <p:tavLst>
                                        <p:tav tm="0">
                                          <p:val>
                                            <p:strVal val="#ppt_x+#ppt_w/2"/>
                                          </p:val>
                                        </p:tav>
                                        <p:tav tm="100000">
                                          <p:val>
                                            <p:strVal val="#ppt_x"/>
                                          </p:val>
                                        </p:tav>
                                      </p:tavLst>
                                    </p:anim>
                                    <p:anim calcmode="lin" valueType="num">
                                      <p:cBhvr>
                                        <p:cTn id="105" dur="500" fill="hold"/>
                                        <p:tgtEl>
                                          <p:spTgt spid="96"/>
                                        </p:tgtEl>
                                        <p:attrNameLst>
                                          <p:attrName>ppt_y</p:attrName>
                                        </p:attrNameLst>
                                      </p:cBhvr>
                                      <p:tavLst>
                                        <p:tav tm="0">
                                          <p:val>
                                            <p:strVal val="#ppt_y"/>
                                          </p:val>
                                        </p:tav>
                                        <p:tav tm="100000">
                                          <p:val>
                                            <p:strVal val="#ppt_y"/>
                                          </p:val>
                                        </p:tav>
                                      </p:tavLst>
                                    </p:anim>
                                    <p:anim calcmode="lin" valueType="num">
                                      <p:cBhvr>
                                        <p:cTn id="106" dur="500" fill="hold"/>
                                        <p:tgtEl>
                                          <p:spTgt spid="96"/>
                                        </p:tgtEl>
                                        <p:attrNameLst>
                                          <p:attrName>ppt_w</p:attrName>
                                        </p:attrNameLst>
                                      </p:cBhvr>
                                      <p:tavLst>
                                        <p:tav tm="0">
                                          <p:val>
                                            <p:fltVal val="0"/>
                                          </p:val>
                                        </p:tav>
                                        <p:tav tm="100000">
                                          <p:val>
                                            <p:strVal val="#ppt_w"/>
                                          </p:val>
                                        </p:tav>
                                      </p:tavLst>
                                    </p:anim>
                                    <p:anim calcmode="lin" valueType="num">
                                      <p:cBhvr>
                                        <p:cTn id="107" dur="5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3" presetClass="entr" presetSubtype="5" fill="hold" grpId="0" nodeType="click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blinds(vertical)">
                                      <p:cBhvr>
                                        <p:cTn id="1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5" grpId="0" animBg="1"/>
      <p:bldP spid="76" grpId="0" autoUpdateAnimBg="0"/>
      <p:bldP spid="77" grpId="0" autoUpdateAnimBg="0"/>
      <p:bldP spid="92" grpId="0" animBg="1"/>
      <p:bldP spid="93" grpId="0" animBg="1"/>
      <p:bldP spid="94" grpId="0" animBg="1"/>
      <p:bldP spid="95" grpId="0" animBg="1"/>
      <p:bldP spid="96" grpId="0" animBg="1"/>
      <p:bldP spid="97" grpId="0" animBg="1" autoUpdateAnimBg="0"/>
      <p:bldP spid="98" grpId="0" animBg="1" autoUpdateAnimBg="0"/>
      <p:bldP spid="99" grpId="0" animBg="1" autoUpdateAnimBg="0"/>
      <p:bldP spid="100"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627313" y="0"/>
            <a:ext cx="6307137" cy="86518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zh-CN" altLang="en-US" dirty="0">
              <a:solidFill>
                <a:srgbClr val="9933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363" name="文本框 2"/>
              <p:cNvSpPr txBox="1">
                <a:spLocks noChangeArrowheads="1"/>
              </p:cNvSpPr>
              <p:nvPr/>
            </p:nvSpPr>
            <p:spPr bwMode="auto">
              <a:xfrm>
                <a:off x="250825" y="3989388"/>
                <a:ext cx="8569325" cy="280076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spcBef>
                    <a:spcPts val="600"/>
                  </a:spcBef>
                  <a:spcAft>
                    <a:spcPts val="600"/>
                  </a:spcAft>
                  <a:buClr>
                    <a:srgbClr val="9900CC"/>
                  </a:buClr>
                  <a:buSzTx/>
                  <a:buFont typeface="Wingdings" panose="05000000000000000000" pitchFamily="2" charset="2"/>
                  <a:buChar char="Ø"/>
                </a:pPr>
                <a:r>
                  <a:rPr lang="zh-CN" altLang="en-US" sz="2000" dirty="0">
                    <a:solidFill>
                      <a:schemeClr val="tx1"/>
                    </a:solidFill>
                    <a:ea typeface="SimSun" panose="02010600030101010101" pitchFamily="2" charset="-122"/>
                  </a:rPr>
                  <a:t>脱氧提纯：矿石经盐酸雾化得到硅化物气体（四氯化硅或三氯硅烷），再与氢反应提纯，获得</a:t>
                </a:r>
                <a:r>
                  <a:rPr lang="en-US" altLang="zh-CN" sz="2000" dirty="0">
                    <a:solidFill>
                      <a:schemeClr val="tx1"/>
                    </a:solidFill>
                    <a:ea typeface="SimSun" panose="02010600030101010101" pitchFamily="2" charset="-122"/>
                  </a:rPr>
                  <a:t>99.9999999%</a:t>
                </a:r>
                <a:r>
                  <a:rPr lang="zh-CN" altLang="en-US" sz="2000" dirty="0">
                    <a:solidFill>
                      <a:schemeClr val="tx1"/>
                    </a:solidFill>
                    <a:ea typeface="SimSun" panose="02010600030101010101" pitchFamily="2" charset="-122"/>
                  </a:rPr>
                  <a:t>以上的多晶硅。</a:t>
                </a:r>
                <a14:m>
                  <m:oMath xmlns:m="http://schemas.openxmlformats.org/officeDocument/2006/math">
                    <m:r>
                      <a:rPr lang="en-US" altLang="zh-CN" sz="1600" i="1" dirty="0">
                        <a:solidFill>
                          <a:schemeClr val="tx1"/>
                        </a:solidFill>
                        <a:latin typeface="Cambria Math" panose="02040503050406030204" pitchFamily="18" charset="0"/>
                        <a:ea typeface="SimSun" panose="02010600030101010101" pitchFamily="2" charset="-122"/>
                      </a:rPr>
                      <m:t>2</m:t>
                    </m:r>
                  </m:oMath>
                </a14:m>
                <a:r>
                  <a:rPr lang="en-US" altLang="zh-CN" sz="1600" dirty="0">
                    <a:solidFill>
                      <a:schemeClr val="tx1"/>
                    </a:solidFill>
                    <a:ea typeface="SimSun" panose="02010600030101010101" pitchFamily="2" charset="-122"/>
                  </a:rPr>
                  <a:t>SiHCl</a:t>
                </a:r>
                <a:r>
                  <a:rPr lang="en-US" altLang="zh-CN" sz="1400" dirty="0">
                    <a:solidFill>
                      <a:schemeClr val="tx1"/>
                    </a:solidFill>
                    <a:ea typeface="SimSun" panose="02010600030101010101" pitchFamily="2" charset="-122"/>
                  </a:rPr>
                  <a:t>3</a:t>
                </a:r>
                <a:r>
                  <a:rPr lang="zh-CN" altLang="en-US" sz="1600" dirty="0">
                    <a:solidFill>
                      <a:schemeClr val="tx1"/>
                    </a:solidFill>
                    <a:ea typeface="SimSun" panose="02010600030101010101" pitchFamily="2" charset="-122"/>
                  </a:rPr>
                  <a:t>（气态）</a:t>
                </a:r>
                <a:r>
                  <a:rPr lang="en-US" altLang="zh-CN" sz="1600" dirty="0">
                    <a:solidFill>
                      <a:schemeClr val="tx1"/>
                    </a:solidFill>
                    <a:ea typeface="SimSun" panose="02010600030101010101" pitchFamily="2" charset="-122"/>
                  </a:rPr>
                  <a:t>+3H</a:t>
                </a:r>
                <a:r>
                  <a:rPr lang="en-US" altLang="zh-CN" sz="1400" dirty="0">
                    <a:solidFill>
                      <a:schemeClr val="tx1"/>
                    </a:solidFill>
                    <a:ea typeface="SimSun" panose="02010600030101010101" pitchFamily="2" charset="-122"/>
                  </a:rPr>
                  <a:t>2</a:t>
                </a:r>
                <a:r>
                  <a:rPr lang="zh-CN" altLang="en-US" sz="1600" dirty="0">
                    <a:solidFill>
                      <a:schemeClr val="tx1"/>
                    </a:solidFill>
                    <a:ea typeface="SimSun" panose="02010600030101010101" pitchFamily="2" charset="-122"/>
                  </a:rPr>
                  <a:t>（气态）</a:t>
                </a:r>
                <a:r>
                  <a:rPr lang="en-US" altLang="zh-CN" sz="1600" dirty="0">
                    <a:solidFill>
                      <a:schemeClr val="tx1"/>
                    </a:solidFill>
                    <a:ea typeface="SimSun" panose="02010600030101010101" pitchFamily="2" charset="-122"/>
                    <a:sym typeface="Wingdings" panose="05000000000000000000" pitchFamily="2" charset="2"/>
                  </a:rPr>
                  <a:t>2Si</a:t>
                </a:r>
                <a:r>
                  <a:rPr lang="zh-CN" altLang="en-US" sz="1600" dirty="0">
                    <a:solidFill>
                      <a:schemeClr val="tx1"/>
                    </a:solidFill>
                    <a:ea typeface="SimSun" panose="02010600030101010101" pitchFamily="2" charset="-122"/>
                    <a:sym typeface="Wingdings" panose="05000000000000000000" pitchFamily="2" charset="2"/>
                  </a:rPr>
                  <a:t>（固态）</a:t>
                </a:r>
                <a:r>
                  <a:rPr lang="en-US" altLang="zh-CN" sz="1600" dirty="0">
                    <a:solidFill>
                      <a:schemeClr val="tx1"/>
                    </a:solidFill>
                    <a:ea typeface="SimSun" panose="02010600030101010101" pitchFamily="2" charset="-122"/>
                    <a:sym typeface="Wingdings" panose="05000000000000000000" pitchFamily="2" charset="2"/>
                  </a:rPr>
                  <a:t>+6HCl</a:t>
                </a:r>
                <a:r>
                  <a:rPr lang="zh-CN" altLang="en-US" sz="1600" dirty="0">
                    <a:solidFill>
                      <a:schemeClr val="tx1"/>
                    </a:solidFill>
                    <a:ea typeface="SimSun" panose="02010600030101010101" pitchFamily="2" charset="-122"/>
                    <a:sym typeface="Wingdings" panose="05000000000000000000" pitchFamily="2" charset="2"/>
                  </a:rPr>
                  <a:t>（气态）</a:t>
                </a:r>
                <a:endParaRPr lang="en-US" altLang="zh-CN" sz="1600" dirty="0">
                  <a:solidFill>
                    <a:schemeClr val="tx1"/>
                  </a:solidFill>
                  <a:ea typeface="SimSun"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zh-CN" altLang="en-US" sz="2000" dirty="0">
                    <a:solidFill>
                      <a:schemeClr val="tx1"/>
                    </a:solidFill>
                    <a:ea typeface="SimSun" panose="02010600030101010101" pitchFamily="2" charset="-122"/>
                  </a:rPr>
                  <a:t>制造晶棒：晶体硅经过高温成型，采用旋转拉伸的方法做成圆形的晶棒。</a:t>
                </a:r>
                <a:endParaRPr lang="en-US" altLang="zh-CN" sz="2000" dirty="0">
                  <a:solidFill>
                    <a:schemeClr val="tx1"/>
                  </a:solidFill>
                  <a:ea typeface="SimSun"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zh-CN" altLang="en-US" sz="2000" dirty="0">
                    <a:solidFill>
                      <a:schemeClr val="tx1"/>
                    </a:solidFill>
                    <a:ea typeface="SimSun" panose="02010600030101010101" pitchFamily="2" charset="-122"/>
                  </a:rPr>
                  <a:t>晶片分片：将晶棒横向切成厚度基本一致的晶圆片，即</a:t>
                </a:r>
                <a:r>
                  <a:rPr lang="en-US" altLang="zh-CN" sz="2000" dirty="0">
                    <a:solidFill>
                      <a:schemeClr val="tx1"/>
                    </a:solidFill>
                    <a:ea typeface="SimSun" panose="02010600030101010101" pitchFamily="2" charset="-122"/>
                  </a:rPr>
                  <a:t>Wafer</a:t>
                </a:r>
                <a:r>
                  <a:rPr lang="zh-CN" altLang="en-US" sz="2000" dirty="0">
                    <a:solidFill>
                      <a:schemeClr val="tx1"/>
                    </a:solidFill>
                    <a:ea typeface="SimSun" panose="02010600030101010101" pitchFamily="2" charset="-122"/>
                  </a:rPr>
                  <a:t>。</a:t>
                </a:r>
                <a:endParaRPr lang="en-US" altLang="zh-CN" sz="2000" dirty="0">
                  <a:solidFill>
                    <a:schemeClr val="tx1"/>
                  </a:solidFill>
                  <a:ea typeface="SimSun"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en-US" altLang="zh-CN" sz="2000" dirty="0">
                    <a:solidFill>
                      <a:schemeClr val="tx1"/>
                    </a:solidFill>
                    <a:ea typeface="SimSun" panose="02010600030101010101" pitchFamily="2" charset="-122"/>
                  </a:rPr>
                  <a:t>Wafer</a:t>
                </a:r>
                <a:r>
                  <a:rPr lang="zh-CN" altLang="en-US" sz="2000" dirty="0">
                    <a:solidFill>
                      <a:schemeClr val="tx1"/>
                    </a:solidFill>
                    <a:ea typeface="SimSun" panose="02010600030101010101" pitchFamily="2" charset="-122"/>
                  </a:rPr>
                  <a:t>抛光：晶圆外观打磨并抛光。</a:t>
                </a:r>
                <a:endParaRPr lang="en-US" altLang="zh-CN" sz="2000" dirty="0">
                  <a:solidFill>
                    <a:schemeClr val="tx1"/>
                  </a:solidFill>
                  <a:ea typeface="SimSun" panose="02010600030101010101" pitchFamily="2" charset="-122"/>
                </a:endParaRPr>
              </a:p>
              <a:p>
                <a:pPr>
                  <a:spcBef>
                    <a:spcPts val="600"/>
                  </a:spcBef>
                  <a:spcAft>
                    <a:spcPts val="600"/>
                  </a:spcAft>
                  <a:buClr>
                    <a:srgbClr val="9900CC"/>
                  </a:buClr>
                  <a:buSzTx/>
                  <a:buFont typeface="Wingdings" panose="05000000000000000000" pitchFamily="2" charset="2"/>
                  <a:buChar char="Ø"/>
                </a:pPr>
                <a:r>
                  <a:rPr lang="en-US" altLang="zh-CN" sz="2000" dirty="0">
                    <a:solidFill>
                      <a:schemeClr val="tx1"/>
                    </a:solidFill>
                    <a:ea typeface="SimSun" panose="02010600030101010101" pitchFamily="2" charset="-122"/>
                  </a:rPr>
                  <a:t>Wafer</a:t>
                </a:r>
                <a:r>
                  <a:rPr lang="zh-CN" altLang="en-US" sz="2000" dirty="0">
                    <a:solidFill>
                      <a:schemeClr val="tx1"/>
                    </a:solidFill>
                    <a:ea typeface="SimSun" panose="02010600030101010101" pitchFamily="2" charset="-122"/>
                  </a:rPr>
                  <a:t>镀膜（氧化）：通过高温，使晶圆上产生一层</a:t>
                </a:r>
                <a:r>
                  <a:rPr lang="en-US" altLang="zh-CN" sz="2000" dirty="0">
                    <a:solidFill>
                      <a:schemeClr val="tx1"/>
                    </a:solidFill>
                    <a:ea typeface="SimSun" panose="02010600030101010101" pitchFamily="2" charset="-122"/>
                  </a:rPr>
                  <a:t>Si02</a:t>
                </a:r>
                <a:r>
                  <a:rPr lang="zh-CN" altLang="en-US" sz="2000" dirty="0">
                    <a:solidFill>
                      <a:schemeClr val="tx1"/>
                    </a:solidFill>
                    <a:ea typeface="SimSun" panose="02010600030101010101" pitchFamily="2" charset="-122"/>
                  </a:rPr>
                  <a:t>二氧化硅。</a:t>
                </a:r>
                <a:endParaRPr lang="en-US" altLang="zh-CN" sz="2000" dirty="0">
                  <a:solidFill>
                    <a:schemeClr val="tx1"/>
                  </a:solidFill>
                  <a:ea typeface="SimSun" panose="02010600030101010101" pitchFamily="2" charset="-122"/>
                </a:endParaRPr>
              </a:p>
            </p:txBody>
          </p:sp>
        </mc:Choice>
        <mc:Fallback xmlns="">
          <p:sp>
            <p:nvSpPr>
              <p:cNvPr id="15363" name="文本框 2"/>
              <p:cNvSpPr txBox="1">
                <a:spLocks noRot="1" noChangeAspect="1" noMove="1" noResize="1" noEditPoints="1" noAdjustHandles="1" noChangeArrowheads="1" noChangeShapeType="1" noTextEdit="1"/>
              </p:cNvSpPr>
              <p:nvPr/>
            </p:nvSpPr>
            <p:spPr bwMode="auto">
              <a:xfrm>
                <a:off x="250825" y="3989388"/>
                <a:ext cx="8569325" cy="2800767"/>
              </a:xfrm>
              <a:prstGeom prst="rect">
                <a:avLst/>
              </a:prstGeom>
              <a:blipFill rotWithShape="1">
                <a:blip r:embed="rId2"/>
                <a:stretch>
                  <a:fillRect l="-711" t="-1087" r="-782" b="-30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 name="文本框 1"/>
          <p:cNvSpPr txBox="1"/>
          <p:nvPr/>
        </p:nvSpPr>
        <p:spPr bwMode="auto">
          <a:xfrm>
            <a:off x="1187450" y="765175"/>
            <a:ext cx="35290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spcAft>
                <a:spcPct val="50000"/>
              </a:spcAft>
              <a:buClr>
                <a:srgbClr val="FF66FF"/>
              </a:buClr>
              <a:defRPr/>
            </a:pPr>
            <a:r>
              <a:rPr lang="zh-CN" altLang="en-US" sz="2800" kern="0" dirty="0">
                <a:solidFill>
                  <a:srgbClr val="9900CC"/>
                </a:solidFill>
                <a:latin typeface="楷体_GB2312" pitchFamily="49" charset="-122"/>
              </a:rPr>
              <a:t>集成电路生产流程</a:t>
            </a:r>
          </a:p>
        </p:txBody>
      </p:sp>
      <p:grpSp>
        <p:nvGrpSpPr>
          <p:cNvPr id="5" name="组合 4"/>
          <p:cNvGrpSpPr/>
          <p:nvPr/>
        </p:nvGrpSpPr>
        <p:grpSpPr>
          <a:xfrm>
            <a:off x="827584" y="1412776"/>
            <a:ext cx="899690" cy="846676"/>
            <a:chOff x="827410" y="1484784"/>
            <a:chExt cx="792262" cy="846676"/>
          </a:xfrm>
          <a:solidFill>
            <a:schemeClr val="tx1"/>
          </a:solidFill>
        </p:grpSpPr>
        <p:sp>
          <p:nvSpPr>
            <p:cNvPr id="3" name="右箭头标注 2"/>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4" name="文本框 3"/>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晶体硅</a:t>
              </a:r>
            </a:p>
          </p:txBody>
        </p:sp>
      </p:grpSp>
      <p:grpSp>
        <p:nvGrpSpPr>
          <p:cNvPr id="11" name="组合 10"/>
          <p:cNvGrpSpPr/>
          <p:nvPr/>
        </p:nvGrpSpPr>
        <p:grpSpPr>
          <a:xfrm>
            <a:off x="1727623" y="1457490"/>
            <a:ext cx="899690" cy="846676"/>
            <a:chOff x="827410" y="1484784"/>
            <a:chExt cx="792262" cy="846676"/>
          </a:xfrm>
          <a:solidFill>
            <a:schemeClr val="tx1"/>
          </a:solidFill>
        </p:grpSpPr>
        <p:sp>
          <p:nvSpPr>
            <p:cNvPr id="12" name="右箭头标注 11"/>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13" name="文本框 12"/>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晶   </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棒 </a:t>
              </a:r>
            </a:p>
          </p:txBody>
        </p:sp>
      </p:grpSp>
      <p:grpSp>
        <p:nvGrpSpPr>
          <p:cNvPr id="14" name="组合 13"/>
          <p:cNvGrpSpPr/>
          <p:nvPr/>
        </p:nvGrpSpPr>
        <p:grpSpPr>
          <a:xfrm>
            <a:off x="2627313" y="1457490"/>
            <a:ext cx="899690" cy="846676"/>
            <a:chOff x="827410" y="1484784"/>
            <a:chExt cx="792262" cy="846676"/>
          </a:xfrm>
          <a:solidFill>
            <a:schemeClr val="tx1"/>
          </a:solidFill>
        </p:grpSpPr>
        <p:sp>
          <p:nvSpPr>
            <p:cNvPr id="15" name="右箭头标注 14"/>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16" name="文本框 15"/>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晶</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园</a:t>
              </a:r>
            </a:p>
          </p:txBody>
        </p:sp>
      </p:grpSp>
      <p:grpSp>
        <p:nvGrpSpPr>
          <p:cNvPr id="17" name="组合 16"/>
          <p:cNvGrpSpPr/>
          <p:nvPr/>
        </p:nvGrpSpPr>
        <p:grpSpPr>
          <a:xfrm>
            <a:off x="3527003" y="1502204"/>
            <a:ext cx="899690" cy="846676"/>
            <a:chOff x="827410" y="1484784"/>
            <a:chExt cx="792262" cy="846676"/>
          </a:xfrm>
          <a:solidFill>
            <a:schemeClr val="tx1"/>
          </a:solidFill>
        </p:grpSpPr>
        <p:sp>
          <p:nvSpPr>
            <p:cNvPr id="18" name="右箭头标注 17"/>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19" name="文本框 18"/>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抛</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光</a:t>
              </a:r>
            </a:p>
          </p:txBody>
        </p:sp>
      </p:grpSp>
      <p:grpSp>
        <p:nvGrpSpPr>
          <p:cNvPr id="15369" name="组合 19"/>
          <p:cNvGrpSpPr/>
          <p:nvPr/>
        </p:nvGrpSpPr>
        <p:grpSpPr bwMode="auto">
          <a:xfrm>
            <a:off x="4438650" y="1519238"/>
            <a:ext cx="900113" cy="847725"/>
            <a:chOff x="827410" y="1484784"/>
            <a:chExt cx="792262" cy="846676"/>
          </a:xfrm>
          <a:solidFill>
            <a:srgbClr val="996600"/>
          </a:solidFill>
        </p:grpSpPr>
        <p:sp>
          <p:nvSpPr>
            <p:cNvPr id="15382" name="右箭头标注 20"/>
            <p:cNvSpPr>
              <a:spLocks noChangeArrowheads="1"/>
            </p:cNvSpPr>
            <p:nvPr/>
          </p:nvSpPr>
          <p:spPr bwMode="auto">
            <a:xfrm>
              <a:off x="827410" y="1484784"/>
              <a:ext cx="792262" cy="846676"/>
            </a:xfrm>
            <a:prstGeom prst="rightArrowCallout">
              <a:avLst>
                <a:gd name="adj1" fmla="val 24995"/>
                <a:gd name="adj2" fmla="val 25000"/>
                <a:gd name="adj3" fmla="val 25000"/>
                <a:gd name="adj4" fmla="val 64977"/>
              </a:avLst>
            </a:prstGeom>
            <a:grp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a:solidFill>
                  <a:schemeClr val="bg1"/>
                </a:solidFill>
                <a:ea typeface="宋体" panose="02010600030101010101" pitchFamily="2" charset="-122"/>
              </a:endParaRPr>
            </a:p>
          </p:txBody>
        </p:sp>
        <p:sp>
          <p:nvSpPr>
            <p:cNvPr id="22" name="文本框 21"/>
            <p:cNvSpPr txBox="1"/>
            <p:nvPr/>
          </p:nvSpPr>
          <p:spPr bwMode="auto">
            <a:xfrm>
              <a:off x="1007660" y="1502224"/>
              <a:ext cx="359102" cy="7388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氧</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化</a:t>
              </a:r>
            </a:p>
          </p:txBody>
        </p:sp>
      </p:grpSp>
      <p:grpSp>
        <p:nvGrpSpPr>
          <p:cNvPr id="15370" name="组合 22"/>
          <p:cNvGrpSpPr/>
          <p:nvPr/>
        </p:nvGrpSpPr>
        <p:grpSpPr bwMode="auto">
          <a:xfrm>
            <a:off x="5368925" y="1552575"/>
            <a:ext cx="900113" cy="846138"/>
            <a:chOff x="827410" y="1484784"/>
            <a:chExt cx="792262" cy="846676"/>
          </a:xfrm>
          <a:solidFill>
            <a:srgbClr val="996600"/>
          </a:solidFill>
        </p:grpSpPr>
        <p:sp>
          <p:nvSpPr>
            <p:cNvPr id="15380" name="右箭头标注 23"/>
            <p:cNvSpPr>
              <a:spLocks noChangeArrowheads="1"/>
            </p:cNvSpPr>
            <p:nvPr/>
          </p:nvSpPr>
          <p:spPr bwMode="auto">
            <a:xfrm>
              <a:off x="827410" y="1484784"/>
              <a:ext cx="792262" cy="846676"/>
            </a:xfrm>
            <a:prstGeom prst="rightArrowCallout">
              <a:avLst>
                <a:gd name="adj1" fmla="val 24995"/>
                <a:gd name="adj2" fmla="val 25000"/>
                <a:gd name="adj3" fmla="val 25000"/>
                <a:gd name="adj4" fmla="val 64977"/>
              </a:avLst>
            </a:prstGeom>
            <a:grp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a:solidFill>
                  <a:schemeClr val="bg1"/>
                </a:solidFill>
                <a:ea typeface="宋体" panose="02010600030101010101" pitchFamily="2" charset="-122"/>
              </a:endParaRPr>
            </a:p>
          </p:txBody>
        </p:sp>
        <p:sp>
          <p:nvSpPr>
            <p:cNvPr id="25" name="文本框 24"/>
            <p:cNvSpPr txBox="1"/>
            <p:nvPr/>
          </p:nvSpPr>
          <p:spPr bwMode="auto">
            <a:xfrm>
              <a:off x="1007660" y="1502258"/>
              <a:ext cx="359102" cy="7386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光</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刻</a:t>
              </a:r>
            </a:p>
          </p:txBody>
        </p:sp>
      </p:grpSp>
      <p:grpSp>
        <p:nvGrpSpPr>
          <p:cNvPr id="15371" name="组合 25"/>
          <p:cNvGrpSpPr/>
          <p:nvPr/>
        </p:nvGrpSpPr>
        <p:grpSpPr bwMode="auto">
          <a:xfrm>
            <a:off x="6300788" y="1571625"/>
            <a:ext cx="898525" cy="846138"/>
            <a:chOff x="827410" y="1484784"/>
            <a:chExt cx="792262" cy="846676"/>
          </a:xfrm>
          <a:solidFill>
            <a:srgbClr val="996600"/>
          </a:solidFill>
        </p:grpSpPr>
        <p:sp>
          <p:nvSpPr>
            <p:cNvPr id="15378" name="右箭头标注 26"/>
            <p:cNvSpPr>
              <a:spLocks noChangeArrowheads="1"/>
            </p:cNvSpPr>
            <p:nvPr/>
          </p:nvSpPr>
          <p:spPr bwMode="auto">
            <a:xfrm>
              <a:off x="827410" y="1484784"/>
              <a:ext cx="792262" cy="846676"/>
            </a:xfrm>
            <a:prstGeom prst="rightArrowCallout">
              <a:avLst>
                <a:gd name="adj1" fmla="val 24995"/>
                <a:gd name="adj2" fmla="val 25000"/>
                <a:gd name="adj3" fmla="val 25000"/>
                <a:gd name="adj4" fmla="val 64977"/>
              </a:avLst>
            </a:prstGeom>
            <a:grpFill/>
            <a:ln w="9525" algn="ctr">
              <a:solidFill>
                <a:schemeClr val="tx1"/>
              </a:solidFill>
              <a:round/>
            </a:ln>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spcBef>
                  <a:spcPct val="0"/>
                </a:spcBef>
                <a:buClrTx/>
                <a:buSzTx/>
                <a:buFontTx/>
                <a:buNone/>
              </a:pPr>
              <a:endParaRPr lang="zh-CN" altLang="en-US" sz="1800">
                <a:solidFill>
                  <a:schemeClr val="bg1"/>
                </a:solidFill>
                <a:ea typeface="宋体" panose="02010600030101010101" pitchFamily="2" charset="-122"/>
              </a:endParaRPr>
            </a:p>
          </p:txBody>
        </p:sp>
        <p:sp>
          <p:nvSpPr>
            <p:cNvPr id="28" name="文本框 27"/>
            <p:cNvSpPr txBox="1"/>
            <p:nvPr/>
          </p:nvSpPr>
          <p:spPr bwMode="auto">
            <a:xfrm>
              <a:off x="1007978" y="1502258"/>
              <a:ext cx="359738" cy="7386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注</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入</a:t>
              </a:r>
            </a:p>
          </p:txBody>
        </p:sp>
      </p:grpSp>
      <p:cxnSp>
        <p:nvCxnSpPr>
          <p:cNvPr id="15372" name="曲线连接符 29"/>
          <p:cNvCxnSpPr>
            <a:cxnSpLocks noChangeShapeType="1"/>
            <a:stCxn id="28" idx="0"/>
            <a:endCxn id="22" idx="0"/>
          </p:cNvCxnSpPr>
          <p:nvPr/>
        </p:nvCxnSpPr>
        <p:spPr bwMode="auto">
          <a:xfrm rot="16200000" flipV="1">
            <a:off x="5752306" y="632619"/>
            <a:ext cx="52388" cy="1860550"/>
          </a:xfrm>
          <a:prstGeom prst="curvedConnector3">
            <a:avLst>
              <a:gd name="adj1" fmla="val 539389"/>
            </a:avLst>
          </a:prstGeom>
          <a:noFill/>
          <a:ln w="28575" algn="ctr">
            <a:solidFill>
              <a:schemeClr val="tx1"/>
            </a:solidFill>
            <a:round/>
            <a:tailEnd type="triangle" w="med" len="med"/>
          </a:ln>
          <a:extLst>
            <a:ext uri="{909E8E84-426E-40DD-AFC4-6F175D3DCCD1}">
              <a14:hiddenFill xmlns:a14="http://schemas.microsoft.com/office/drawing/2010/main">
                <a:noFill/>
              </a14:hiddenFill>
            </a:ext>
          </a:extLst>
        </p:spPr>
      </p:cxnSp>
      <p:grpSp>
        <p:nvGrpSpPr>
          <p:cNvPr id="36" name="组合 35"/>
          <p:cNvGrpSpPr/>
          <p:nvPr/>
        </p:nvGrpSpPr>
        <p:grpSpPr>
          <a:xfrm>
            <a:off x="827584" y="2746135"/>
            <a:ext cx="899690" cy="846676"/>
            <a:chOff x="827410" y="1484784"/>
            <a:chExt cx="792262" cy="846676"/>
          </a:xfrm>
          <a:solidFill>
            <a:srgbClr val="7030A0"/>
          </a:solidFill>
        </p:grpSpPr>
        <p:sp>
          <p:nvSpPr>
            <p:cNvPr id="37" name="右箭头标注 36"/>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38" name="文本框 37"/>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电</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镀</a:t>
              </a:r>
            </a:p>
          </p:txBody>
        </p:sp>
      </p:grpSp>
      <p:grpSp>
        <p:nvGrpSpPr>
          <p:cNvPr id="39" name="组合 38"/>
          <p:cNvGrpSpPr/>
          <p:nvPr/>
        </p:nvGrpSpPr>
        <p:grpSpPr>
          <a:xfrm>
            <a:off x="1727623" y="2772745"/>
            <a:ext cx="899690" cy="846676"/>
            <a:chOff x="827410" y="1484784"/>
            <a:chExt cx="792262" cy="846676"/>
          </a:xfrm>
          <a:solidFill>
            <a:srgbClr val="7030A0"/>
          </a:solidFill>
        </p:grpSpPr>
        <p:sp>
          <p:nvSpPr>
            <p:cNvPr id="40" name="右箭头标注 39"/>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41" name="文本框 40"/>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切</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割</a:t>
              </a:r>
            </a:p>
          </p:txBody>
        </p:sp>
      </p:grpSp>
      <p:grpSp>
        <p:nvGrpSpPr>
          <p:cNvPr id="42" name="组合 41"/>
          <p:cNvGrpSpPr/>
          <p:nvPr/>
        </p:nvGrpSpPr>
        <p:grpSpPr>
          <a:xfrm>
            <a:off x="2627313" y="2806957"/>
            <a:ext cx="899690" cy="846676"/>
            <a:chOff x="827410" y="1484784"/>
            <a:chExt cx="792262" cy="846676"/>
          </a:xfrm>
          <a:solidFill>
            <a:srgbClr val="CC3300"/>
          </a:solidFill>
        </p:grpSpPr>
        <p:sp>
          <p:nvSpPr>
            <p:cNvPr id="43" name="右箭头标注 42"/>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44" name="文本框 43"/>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测</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试</a:t>
              </a:r>
            </a:p>
          </p:txBody>
        </p:sp>
      </p:grpSp>
      <p:grpSp>
        <p:nvGrpSpPr>
          <p:cNvPr id="45" name="组合 44"/>
          <p:cNvGrpSpPr/>
          <p:nvPr/>
        </p:nvGrpSpPr>
        <p:grpSpPr>
          <a:xfrm>
            <a:off x="3539617" y="2842844"/>
            <a:ext cx="899690" cy="846676"/>
            <a:chOff x="827410" y="1484784"/>
            <a:chExt cx="792262" cy="846676"/>
          </a:xfrm>
          <a:solidFill>
            <a:srgbClr val="7030A0"/>
          </a:solidFill>
        </p:grpSpPr>
        <p:sp>
          <p:nvSpPr>
            <p:cNvPr id="46" name="右箭头标注 45"/>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47" name="文本框 46"/>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封</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装</a:t>
              </a:r>
            </a:p>
          </p:txBody>
        </p:sp>
      </p:grpSp>
      <p:grpSp>
        <p:nvGrpSpPr>
          <p:cNvPr id="48" name="组合 47"/>
          <p:cNvGrpSpPr/>
          <p:nvPr/>
        </p:nvGrpSpPr>
        <p:grpSpPr>
          <a:xfrm>
            <a:off x="4459168" y="2868192"/>
            <a:ext cx="899690" cy="846676"/>
            <a:chOff x="827410" y="1484784"/>
            <a:chExt cx="792262" cy="846676"/>
          </a:xfrm>
          <a:solidFill>
            <a:srgbClr val="CC3300"/>
          </a:solidFill>
        </p:grpSpPr>
        <p:sp>
          <p:nvSpPr>
            <p:cNvPr id="49" name="右箭头标注 48"/>
            <p:cNvSpPr/>
            <p:nvPr/>
          </p:nvSpPr>
          <p:spPr bwMode="auto">
            <a:xfrm>
              <a:off x="827410" y="1484784"/>
              <a:ext cx="792262" cy="846676"/>
            </a:xfrm>
            <a:prstGeom prst="rightArrowCallout">
              <a:avLst/>
            </a:prstGeom>
            <a:grpFill/>
            <a:ln w="9525" cap="flat" cmpd="sng" algn="ctr">
              <a:solidFill>
                <a:schemeClr val="tx1"/>
              </a:solidFill>
              <a:prstDash val="solid"/>
              <a:round/>
              <a:headEnd type="none" w="med" len="med"/>
              <a:tailEnd type="none" w="med" len="med"/>
            </a:ln>
            <a:effectLst/>
          </p:spPr>
          <p:txBody>
            <a:bodyPr anchor="b"/>
            <a:lstStyle/>
            <a:p>
              <a:pPr eaLnBrk="1" hangingPunct="1">
                <a:defRPr/>
              </a:pPr>
              <a:endParaRPr lang="zh-CN" altLang="en-US" sz="1800" b="1">
                <a:solidFill>
                  <a:schemeClr val="bg1"/>
                </a:solidFill>
                <a:ea typeface="宋体" panose="02010600030101010101" pitchFamily="2" charset="-122"/>
              </a:endParaRPr>
            </a:p>
          </p:txBody>
        </p:sp>
        <p:sp>
          <p:nvSpPr>
            <p:cNvPr id="50" name="文本框 49"/>
            <p:cNvSpPr txBox="1"/>
            <p:nvPr/>
          </p:nvSpPr>
          <p:spPr bwMode="auto">
            <a:xfrm>
              <a:off x="1007665" y="1502204"/>
              <a:ext cx="359569" cy="7386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spcBef>
                  <a:spcPct val="50000"/>
                </a:spcBef>
                <a:spcAft>
                  <a:spcPct val="50000"/>
                </a:spcAft>
                <a:buClr>
                  <a:srgbClr val="FF66FF"/>
                </a:buClr>
                <a:defRPr/>
              </a:pPr>
              <a:r>
                <a:rPr lang="zh-CN" altLang="en-US" sz="1600" b="1" kern="0" dirty="0">
                  <a:solidFill>
                    <a:schemeClr val="bg1"/>
                  </a:solidFill>
                  <a:latin typeface="楷体_GB2312" pitchFamily="49" charset="-122"/>
                </a:rPr>
                <a:t>测</a:t>
              </a:r>
              <a:endParaRPr lang="en-US" altLang="zh-CN" sz="1600" b="1" kern="0" dirty="0">
                <a:solidFill>
                  <a:schemeClr val="bg1"/>
                </a:solidFill>
                <a:latin typeface="楷体_GB2312" pitchFamily="49" charset="-122"/>
              </a:endParaRPr>
            </a:p>
            <a:p>
              <a:pPr>
                <a:spcBef>
                  <a:spcPct val="50000"/>
                </a:spcBef>
                <a:spcAft>
                  <a:spcPct val="50000"/>
                </a:spcAft>
                <a:buClr>
                  <a:srgbClr val="FF66FF"/>
                </a:buClr>
                <a:defRPr/>
              </a:pPr>
              <a:r>
                <a:rPr lang="zh-CN" altLang="en-US" sz="1600" b="1" kern="0" dirty="0">
                  <a:solidFill>
                    <a:schemeClr val="bg1"/>
                  </a:solidFill>
                  <a:latin typeface="楷体_GB2312" pitchFamily="49" charset="-122"/>
                </a:rPr>
                <a:t>试</a:t>
              </a:r>
            </a:p>
          </p:txBody>
        </p:sp>
      </p:grpSp>
    </p:spTree>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627313" y="0"/>
            <a:ext cx="6307137" cy="865188"/>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zh-CN" altLang="en-US" dirty="0">
              <a:solidFill>
                <a:srgbClr val="993300"/>
              </a:solidFill>
              <a:latin typeface="微软雅黑" panose="020B0503020204020204" pitchFamily="34" charset="-122"/>
              <a:ea typeface="微软雅黑" panose="020B0503020204020204" pitchFamily="34" charset="-122"/>
            </a:endParaRPr>
          </a:p>
        </p:txBody>
      </p:sp>
      <p:sp>
        <p:nvSpPr>
          <p:cNvPr id="3" name="文本框 2"/>
          <p:cNvSpPr txBox="1"/>
          <p:nvPr/>
        </p:nvSpPr>
        <p:spPr bwMode="auto">
          <a:xfrm>
            <a:off x="581025" y="981075"/>
            <a:ext cx="8323263"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spcAft>
                <a:spcPts val="600"/>
              </a:spcAft>
              <a:buClr>
                <a:srgbClr val="9900CC"/>
              </a:buClr>
              <a:buFont typeface="Wingdings" panose="05000000000000000000" pitchFamily="2" charset="2"/>
              <a:buChar char="Ø"/>
              <a:defRPr/>
            </a:pPr>
            <a:r>
              <a:rPr lang="zh-CN" altLang="en-US" b="1" dirty="0"/>
              <a:t>上光刻胶</a:t>
            </a:r>
            <a:r>
              <a:rPr lang="en-US" altLang="zh-CN" b="1" dirty="0"/>
              <a:t>:</a:t>
            </a:r>
            <a:r>
              <a:rPr lang="zh-CN" altLang="en-US" b="1" dirty="0"/>
              <a:t>光刻胶和照相的胶片一个道理。</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t>光刻（极紫光刻</a:t>
            </a:r>
            <a:r>
              <a:rPr lang="en-US" altLang="zh-CN" b="1" dirty="0"/>
              <a:t>EVO</a:t>
            </a:r>
            <a:r>
              <a:rPr lang="zh-CN" altLang="en-US" b="1" dirty="0"/>
              <a:t>）</a:t>
            </a:r>
            <a:r>
              <a:rPr lang="en-US" altLang="zh-CN" b="1" dirty="0"/>
              <a:t>:</a:t>
            </a:r>
            <a:r>
              <a:rPr lang="zh-CN" altLang="en-US" b="1" dirty="0"/>
              <a:t>将设计好的晶圆电路掩模，放置于光刻的紫外线下，下面再放置</a:t>
            </a:r>
            <a:r>
              <a:rPr lang="en-US" altLang="zh-CN" b="1" dirty="0"/>
              <a:t>Wafer</a:t>
            </a:r>
            <a:r>
              <a:rPr lang="zh-CN" altLang="en-US" b="1" dirty="0"/>
              <a:t>。在光刻的瞬间，在</a:t>
            </a:r>
            <a:r>
              <a:rPr lang="en-US" altLang="zh-CN" b="1" dirty="0"/>
              <a:t>Wafer</a:t>
            </a:r>
            <a:r>
              <a:rPr lang="zh-CN" altLang="en-US" b="1" dirty="0"/>
              <a:t>被光刻的部分的光刻胶融化，被刻上了电路图。</a:t>
            </a:r>
          </a:p>
          <a:p>
            <a:pPr>
              <a:spcBef>
                <a:spcPts val="600"/>
              </a:spcBef>
              <a:spcAft>
                <a:spcPts val="600"/>
              </a:spcAft>
              <a:buClr>
                <a:srgbClr val="9900CC"/>
              </a:buClr>
              <a:buFont typeface="Wingdings" panose="05000000000000000000" pitchFamily="2" charset="2"/>
              <a:buChar char="Ø"/>
              <a:defRPr/>
            </a:pPr>
            <a:r>
              <a:rPr lang="zh-CN" altLang="en-US" b="1" dirty="0"/>
              <a:t>离子注射</a:t>
            </a:r>
            <a:r>
              <a:rPr lang="en-US" altLang="zh-CN" b="1" dirty="0"/>
              <a:t>:</a:t>
            </a:r>
            <a:r>
              <a:rPr lang="zh-CN" altLang="en-US" b="1" dirty="0"/>
              <a:t>在真空的环境下经过离子注射，将光刻的晶圆电路里注入导电材料，生成相应的</a:t>
            </a:r>
            <a:r>
              <a:rPr lang="en-US" altLang="zh-CN" b="1" dirty="0"/>
              <a:t>P</a:t>
            </a:r>
            <a:r>
              <a:rPr lang="zh-CN" altLang="en-US" b="1" dirty="0"/>
              <a:t>、</a:t>
            </a:r>
            <a:r>
              <a:rPr lang="en-US" altLang="zh-CN" b="1" dirty="0"/>
              <a:t>N</a:t>
            </a:r>
            <a:r>
              <a:rPr lang="zh-CN" altLang="en-US" b="1" dirty="0"/>
              <a:t>类半导体。</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t>电镀（蒸铝）：在晶圆上电镀一层硫酸铜，铜离子会从正极走向负极，完成金属化连接。</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t>抛光：打磨抛光</a:t>
            </a:r>
            <a:r>
              <a:rPr lang="en-US" altLang="zh-CN" b="1" dirty="0"/>
              <a:t>Wafer</a:t>
            </a:r>
            <a:r>
              <a:rPr lang="zh-CN" altLang="en-US" b="1" dirty="0"/>
              <a:t>表面，整个</a:t>
            </a:r>
            <a:r>
              <a:rPr lang="en-US" altLang="zh-CN" b="1" dirty="0"/>
              <a:t>Wafer</a:t>
            </a:r>
            <a:r>
              <a:rPr lang="zh-CN" altLang="en-US" b="1" dirty="0"/>
              <a:t>就已经制造成功了。</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t>晶圆切片：将</a:t>
            </a:r>
            <a:r>
              <a:rPr lang="en-US" altLang="zh-CN" b="1" dirty="0"/>
              <a:t>Wafer</a:t>
            </a:r>
            <a:r>
              <a:rPr lang="zh-CN" altLang="en-US" b="1" dirty="0"/>
              <a:t>切成单个晶圆</a:t>
            </a:r>
            <a:r>
              <a:rPr lang="en-US" altLang="zh-CN" b="1" dirty="0"/>
              <a:t>Die</a:t>
            </a:r>
            <a:r>
              <a:rPr lang="zh-CN" altLang="en-US" b="1" dirty="0"/>
              <a:t>（单个管芯）。</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solidFill>
                  <a:srgbClr val="C00000"/>
                </a:solidFill>
              </a:rPr>
              <a:t>晶圆测试：通过针测的方式对每个晶粒进行电气特性检测。</a:t>
            </a:r>
            <a:endParaRPr lang="en-US" altLang="zh-CN" b="1" dirty="0">
              <a:solidFill>
                <a:srgbClr val="C00000"/>
              </a:solidFill>
            </a:endParaRPr>
          </a:p>
          <a:p>
            <a:pPr>
              <a:spcBef>
                <a:spcPts val="600"/>
              </a:spcBef>
              <a:spcAft>
                <a:spcPts val="600"/>
              </a:spcAft>
              <a:buClr>
                <a:srgbClr val="9900CC"/>
              </a:buClr>
              <a:buFont typeface="Wingdings" panose="05000000000000000000" pitchFamily="2" charset="2"/>
              <a:buChar char="Ø"/>
              <a:defRPr/>
            </a:pPr>
            <a:r>
              <a:rPr lang="zh-CN" altLang="en-US" b="1" dirty="0"/>
              <a:t>封装：将制造完成晶圆固定，绑定引脚，按照需求去制作成各种不同的封装形式，这就是同种芯片内核可以有不同的封装形式的原因。</a:t>
            </a:r>
            <a:endParaRPr lang="en-US" altLang="zh-CN" b="1" dirty="0"/>
          </a:p>
          <a:p>
            <a:pPr>
              <a:spcBef>
                <a:spcPts val="600"/>
              </a:spcBef>
              <a:spcAft>
                <a:spcPts val="600"/>
              </a:spcAft>
              <a:buClr>
                <a:srgbClr val="9900CC"/>
              </a:buClr>
              <a:buFont typeface="Wingdings" panose="05000000000000000000" pitchFamily="2" charset="2"/>
              <a:buChar char="Ø"/>
              <a:defRPr/>
            </a:pPr>
            <a:r>
              <a:rPr lang="zh-CN" altLang="en-US" b="1" dirty="0">
                <a:solidFill>
                  <a:srgbClr val="C00000"/>
                </a:solidFill>
              </a:rPr>
              <a:t>成品测试：将芯片进行测试、剔除不良品。</a:t>
            </a:r>
            <a:endParaRPr lang="zh-CN" altLang="en-US" b="1" kern="0" dirty="0">
              <a:solidFill>
                <a:srgbClr val="C00000"/>
              </a:solidFill>
              <a:latin typeface="楷体_GB2312" pitchFamily="49" charset="-122"/>
            </a:endParaRPr>
          </a:p>
        </p:txBody>
      </p:sp>
    </p:spTree>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839759" y="71755"/>
            <a:ext cx="7164288" cy="69215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C00000"/>
                </a:solidFill>
                <a:latin typeface="微软雅黑" panose="020B0503020204020204" pitchFamily="34" charset="-122"/>
                <a:ea typeface="微软雅黑" panose="020B0503020204020204" pitchFamily="34" charset="-122"/>
                <a:sym typeface="+mn-ea"/>
              </a:rPr>
              <a:t>1.2</a:t>
            </a:r>
            <a:r>
              <a:rPr lang="zh-CN" altLang="en-US" dirty="0">
                <a:solidFill>
                  <a:srgbClr val="C00000"/>
                </a:solidFill>
                <a:latin typeface="微软雅黑" panose="020B0503020204020204" pitchFamily="34" charset="-122"/>
                <a:ea typeface="微软雅黑" panose="020B0503020204020204" pitchFamily="34" charset="-122"/>
                <a:sym typeface="+mn-ea"/>
              </a:rPr>
              <a:t>、 集成电路生产工艺</a:t>
            </a:r>
            <a:endParaRPr lang="en-US" altLang="zh-CN" dirty="0">
              <a:solidFill>
                <a:srgbClr val="C00000"/>
              </a:solidFill>
              <a:latin typeface="微软雅黑" panose="020B0503020204020204" pitchFamily="34" charset="-122"/>
              <a:ea typeface="微软雅黑" panose="020B0503020204020204" pitchFamily="34" charset="-122"/>
            </a:endParaRPr>
          </a:p>
        </p:txBody>
      </p:sp>
      <p:pic>
        <p:nvPicPr>
          <p:cNvPr id="21" name="Picture 4" descr="top-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13" y="1544092"/>
            <a:ext cx="3130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to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963" y="1556792"/>
            <a:ext cx="3130550" cy="24114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ide-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38" y="4350792"/>
            <a:ext cx="3130550" cy="13319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sid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4963" y="4352379"/>
            <a:ext cx="3130550" cy="1331913"/>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8"/>
          <p:cNvSpPr txBox="1">
            <a:spLocks noChangeArrowheads="1"/>
          </p:cNvSpPr>
          <p:nvPr/>
        </p:nvSpPr>
        <p:spPr bwMode="auto">
          <a:xfrm>
            <a:off x="3387363" y="3953917"/>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a:ln>
                  <a:noFill/>
                </a:ln>
                <a:solidFill>
                  <a:srgbClr val="000000"/>
                </a:solidFill>
                <a:effectLst/>
                <a:uLnTx/>
                <a:uFillTx/>
              </a:rPr>
              <a:t>TOP VIEW</a:t>
            </a:r>
          </a:p>
        </p:txBody>
      </p:sp>
      <p:sp>
        <p:nvSpPr>
          <p:cNvPr id="26" name="Text Box 9"/>
          <p:cNvSpPr txBox="1">
            <a:spLocks noChangeArrowheads="1"/>
          </p:cNvSpPr>
          <p:nvPr/>
        </p:nvSpPr>
        <p:spPr bwMode="auto">
          <a:xfrm>
            <a:off x="3595326" y="5647779"/>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srgbClr val="000000"/>
                </a:solidFill>
                <a:effectLst/>
                <a:uLnTx/>
                <a:uFillTx/>
              </a:rPr>
              <a:t>SIDE VIEW</a:t>
            </a:r>
          </a:p>
        </p:txBody>
      </p:sp>
      <p:sp>
        <p:nvSpPr>
          <p:cNvPr id="27" name="Text Box 11"/>
          <p:cNvSpPr txBox="1">
            <a:spLocks noChangeArrowheads="1"/>
          </p:cNvSpPr>
          <p:nvPr/>
        </p:nvSpPr>
        <p:spPr bwMode="auto">
          <a:xfrm>
            <a:off x="7708538" y="1432967"/>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ea typeface="楷体_GB2312" pitchFamily="49" charset="-122"/>
              </a:rPr>
              <a:t>Lead Frame  </a:t>
            </a:r>
            <a:br>
              <a:rPr lang="en-US" altLang="zh-CN" sz="1400" b="1">
                <a:solidFill>
                  <a:srgbClr val="FF3300"/>
                </a:solidFill>
                <a:ea typeface="楷体_GB2312" pitchFamily="49" charset="-122"/>
              </a:rPr>
            </a:br>
            <a:r>
              <a:rPr lang="en-US" altLang="zh-CN" sz="1400" b="1">
                <a:solidFill>
                  <a:srgbClr val="FF3300"/>
                </a:solidFill>
                <a:ea typeface="楷体_GB2312" pitchFamily="49" charset="-122"/>
              </a:rPr>
              <a:t>  </a:t>
            </a:r>
            <a:r>
              <a:rPr lang="zh-CN" altLang="en-US" sz="1400" b="1">
                <a:solidFill>
                  <a:srgbClr val="FF3300"/>
                </a:solidFill>
                <a:ea typeface="楷体_GB2312" pitchFamily="49" charset="-122"/>
              </a:rPr>
              <a:t>引线框架</a:t>
            </a:r>
          </a:p>
        </p:txBody>
      </p:sp>
      <p:sp>
        <p:nvSpPr>
          <p:cNvPr id="28" name="Line 12"/>
          <p:cNvSpPr>
            <a:spLocks noChangeShapeType="1"/>
          </p:cNvSpPr>
          <p:nvPr/>
        </p:nvSpPr>
        <p:spPr bwMode="auto">
          <a:xfrm flipH="1" flipV="1">
            <a:off x="6844938" y="4746079"/>
            <a:ext cx="863600" cy="215900"/>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ndParaRPr>
          </a:p>
        </p:txBody>
      </p:sp>
      <p:sp>
        <p:nvSpPr>
          <p:cNvPr id="29" name="Text Box 13"/>
          <p:cNvSpPr txBox="1">
            <a:spLocks noChangeArrowheads="1"/>
          </p:cNvSpPr>
          <p:nvPr/>
        </p:nvSpPr>
        <p:spPr bwMode="auto">
          <a:xfrm>
            <a:off x="7708538" y="2945854"/>
            <a:ext cx="12239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ea typeface="楷体_GB2312" pitchFamily="49" charset="-122"/>
              </a:rPr>
              <a:t>Gold Wire</a:t>
            </a:r>
            <a:br>
              <a:rPr lang="en-US" altLang="zh-CN" sz="1400" b="1">
                <a:solidFill>
                  <a:srgbClr val="FF3300"/>
                </a:solidFill>
                <a:ea typeface="楷体_GB2312" pitchFamily="49" charset="-122"/>
              </a:rPr>
            </a:br>
            <a:r>
              <a:rPr lang="en-US" altLang="zh-CN" sz="1400" b="1">
                <a:solidFill>
                  <a:srgbClr val="FF3300"/>
                </a:solidFill>
                <a:ea typeface="楷体_GB2312" pitchFamily="49" charset="-122"/>
              </a:rPr>
              <a:t>    </a:t>
            </a:r>
            <a:r>
              <a:rPr lang="zh-CN" altLang="en-US" sz="1400" b="1">
                <a:solidFill>
                  <a:srgbClr val="FF3300"/>
                </a:solidFill>
                <a:ea typeface="楷体_GB2312" pitchFamily="49" charset="-122"/>
              </a:rPr>
              <a:t>金 线</a:t>
            </a:r>
          </a:p>
        </p:txBody>
      </p:sp>
      <p:sp>
        <p:nvSpPr>
          <p:cNvPr id="30" name="Text Box 15"/>
          <p:cNvSpPr txBox="1">
            <a:spLocks noChangeArrowheads="1"/>
          </p:cNvSpPr>
          <p:nvPr/>
        </p:nvSpPr>
        <p:spPr bwMode="auto">
          <a:xfrm>
            <a:off x="7779976" y="2225129"/>
            <a:ext cx="12239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rgbClr val="FF3300"/>
                </a:solidFill>
                <a:ea typeface="楷体_GB2312" pitchFamily="49" charset="-122"/>
              </a:rPr>
              <a:t>Die Pad   </a:t>
            </a:r>
            <a:br>
              <a:rPr lang="en-US" altLang="zh-CN" sz="1400" b="1">
                <a:solidFill>
                  <a:srgbClr val="FF3300"/>
                </a:solidFill>
                <a:ea typeface="楷体_GB2312" pitchFamily="49" charset="-122"/>
              </a:rPr>
            </a:br>
            <a:r>
              <a:rPr lang="zh-CN" altLang="en-US" sz="1400" b="1">
                <a:solidFill>
                  <a:srgbClr val="FF3300"/>
                </a:solidFill>
                <a:ea typeface="楷体_GB2312" pitchFamily="49" charset="-122"/>
              </a:rPr>
              <a:t>芯片焊盘</a:t>
            </a:r>
          </a:p>
        </p:txBody>
      </p:sp>
      <p:sp>
        <p:nvSpPr>
          <p:cNvPr id="31" name="Text Box 16"/>
          <p:cNvSpPr txBox="1">
            <a:spLocks noChangeArrowheads="1"/>
          </p:cNvSpPr>
          <p:nvPr/>
        </p:nvSpPr>
        <p:spPr bwMode="auto">
          <a:xfrm>
            <a:off x="7708538" y="3723729"/>
            <a:ext cx="12239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dirty="0">
                <a:solidFill>
                  <a:srgbClr val="FF3300"/>
                </a:solidFill>
                <a:ea typeface="楷体_GB2312" pitchFamily="49" charset="-122"/>
              </a:rPr>
              <a:t>Epoxy   </a:t>
            </a:r>
            <a:br>
              <a:rPr lang="en-US" altLang="zh-CN" sz="1400" b="1" dirty="0">
                <a:solidFill>
                  <a:srgbClr val="FF3300"/>
                </a:solidFill>
                <a:ea typeface="楷体_GB2312" pitchFamily="49" charset="-122"/>
              </a:rPr>
            </a:br>
            <a:r>
              <a:rPr lang="zh-CN" altLang="en-US" sz="1400" b="1" dirty="0">
                <a:solidFill>
                  <a:srgbClr val="FF3300"/>
                </a:solidFill>
                <a:ea typeface="楷体_GB2312" pitchFamily="49" charset="-122"/>
              </a:rPr>
              <a:t>环氧树脂</a:t>
            </a:r>
          </a:p>
        </p:txBody>
      </p:sp>
      <p:sp>
        <p:nvSpPr>
          <p:cNvPr id="32" name="Text Box 17"/>
          <p:cNvSpPr txBox="1">
            <a:spLocks noChangeArrowheads="1"/>
          </p:cNvSpPr>
          <p:nvPr/>
        </p:nvSpPr>
        <p:spPr bwMode="auto">
          <a:xfrm>
            <a:off x="7708538" y="4592092"/>
            <a:ext cx="122396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dirty="0">
                <a:solidFill>
                  <a:srgbClr val="FF3300"/>
                </a:solidFill>
                <a:ea typeface="楷体_GB2312" pitchFamily="49" charset="-122"/>
              </a:rPr>
              <a:t>Mold Compound</a:t>
            </a:r>
            <a:r>
              <a:rPr lang="zh-CN" altLang="en-US" sz="1400" b="1" dirty="0">
                <a:solidFill>
                  <a:srgbClr val="FF3300"/>
                </a:solidFill>
                <a:ea typeface="楷体_GB2312" pitchFamily="49" charset="-122"/>
              </a:rPr>
              <a:t>塑封材料</a:t>
            </a:r>
          </a:p>
        </p:txBody>
      </p:sp>
      <p:sp>
        <p:nvSpPr>
          <p:cNvPr id="33" name="Line 18"/>
          <p:cNvSpPr>
            <a:spLocks noChangeShapeType="1"/>
          </p:cNvSpPr>
          <p:nvPr/>
        </p:nvSpPr>
        <p:spPr bwMode="auto">
          <a:xfrm flipH="1" flipV="1">
            <a:off x="6627451" y="3233192"/>
            <a:ext cx="1152525" cy="720725"/>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ndParaRPr>
          </a:p>
        </p:txBody>
      </p:sp>
      <p:sp>
        <p:nvSpPr>
          <p:cNvPr id="34" name="Line 19"/>
          <p:cNvSpPr>
            <a:spLocks noChangeShapeType="1"/>
          </p:cNvSpPr>
          <p:nvPr/>
        </p:nvSpPr>
        <p:spPr bwMode="auto">
          <a:xfrm flipH="1" flipV="1">
            <a:off x="6444208" y="2295635"/>
            <a:ext cx="1335768" cy="145394"/>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ndParaRPr>
          </a:p>
        </p:txBody>
      </p:sp>
      <p:sp>
        <p:nvSpPr>
          <p:cNvPr id="35" name="Line 20"/>
          <p:cNvSpPr>
            <a:spLocks noChangeShapeType="1"/>
          </p:cNvSpPr>
          <p:nvPr/>
        </p:nvSpPr>
        <p:spPr bwMode="auto">
          <a:xfrm flipH="1" flipV="1">
            <a:off x="6771913" y="2971254"/>
            <a:ext cx="1081088" cy="28733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ndParaRPr>
          </a:p>
        </p:txBody>
      </p:sp>
      <p:sp>
        <p:nvSpPr>
          <p:cNvPr id="36" name="Line 21"/>
          <p:cNvSpPr>
            <a:spLocks noChangeShapeType="1"/>
          </p:cNvSpPr>
          <p:nvPr/>
        </p:nvSpPr>
        <p:spPr bwMode="auto">
          <a:xfrm flipH="1">
            <a:off x="7348176" y="1734592"/>
            <a:ext cx="504825" cy="287337"/>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Times New Roman" panose="02020603050405020304" pitchFamily="18" charset="0"/>
            </a:endParaRPr>
          </a:p>
        </p:txBody>
      </p:sp>
      <p:sp>
        <p:nvSpPr>
          <p:cNvPr id="2" name="文本框 1"/>
          <p:cNvSpPr txBox="1"/>
          <p:nvPr/>
        </p:nvSpPr>
        <p:spPr>
          <a:xfrm>
            <a:off x="3701415" y="833755"/>
            <a:ext cx="2540000" cy="521970"/>
          </a:xfrm>
          <a:prstGeom prst="rect">
            <a:avLst/>
          </a:prstGeom>
          <a:noFill/>
        </p:spPr>
        <p:txBody>
          <a:bodyPr wrap="square" rtlCol="0" anchor="t">
            <a:spAutoFit/>
          </a:bodyPr>
          <a:lstStyle/>
          <a:p>
            <a:r>
              <a:rPr lang="zh-CN" altLang="en-US" sz="2800"/>
              <a:t>IC封装结构图</a:t>
            </a:r>
          </a:p>
        </p:txBody>
      </p:sp>
    </p:spTree>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798477" y="943007"/>
            <a:ext cx="4691211" cy="854075"/>
          </a:xfrm>
        </p:spPr>
        <p:txBody>
          <a:bodyPr anchor="ctr"/>
          <a:lstStyle/>
          <a:p>
            <a:pPr marL="342900" indent="-342900"/>
            <a:r>
              <a:rPr lang="zh-CN" altLang="en-US" sz="3600" dirty="0">
                <a:solidFill>
                  <a:srgbClr val="990000"/>
                </a:solidFill>
              </a:rPr>
              <a:t>数字信号电路</a:t>
            </a:r>
          </a:p>
        </p:txBody>
      </p:sp>
      <p:sp>
        <p:nvSpPr>
          <p:cNvPr id="3" name="内容占位符 2"/>
          <p:cNvSpPr>
            <a:spLocks noGrp="1"/>
          </p:cNvSpPr>
          <p:nvPr>
            <p:ph idx="4294967295"/>
          </p:nvPr>
        </p:nvSpPr>
        <p:spPr>
          <a:xfrm>
            <a:off x="683568" y="1948901"/>
            <a:ext cx="8087816" cy="1440160"/>
          </a:xfrm>
        </p:spPr>
        <p:txBody>
          <a:bodyPr lIns="0" tIns="0" rIns="0" bIns="0"/>
          <a:lstStyle/>
          <a:p>
            <a:pPr marL="0" indent="0" algn="just">
              <a:buNone/>
            </a:pPr>
            <a:r>
              <a:rPr lang="en-US" altLang="zh-CN" sz="2400" dirty="0" err="1"/>
              <a:t>数字电路是利用数字信号完成数字量的算术运算和逻辑运算</a:t>
            </a:r>
            <a:r>
              <a:rPr lang="zh-CN" altLang="en-US" sz="2400" dirty="0"/>
              <a:t>的电路</a:t>
            </a:r>
            <a:r>
              <a:rPr lang="en-US" altLang="zh-CN" sz="2400" dirty="0"/>
              <a:t>，因为它具有逻辑运算和逻辑处理功能，所以</a:t>
            </a:r>
            <a:r>
              <a:rPr lang="zh-CN" altLang="en-US" sz="2400" dirty="0"/>
              <a:t>又被</a:t>
            </a:r>
            <a:r>
              <a:rPr lang="en-US" altLang="zh-CN" sz="2400" dirty="0"/>
              <a:t>称为数字逻辑电路。</a:t>
            </a:r>
          </a:p>
        </p:txBody>
      </p:sp>
      <p:sp>
        <p:nvSpPr>
          <p:cNvPr id="7" name="内容占位符 2"/>
          <p:cNvSpPr txBox="1"/>
          <p:nvPr/>
        </p:nvSpPr>
        <p:spPr bwMode="auto">
          <a:xfrm>
            <a:off x="683568" y="3717032"/>
            <a:ext cx="8087816" cy="218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a:lnSpc>
                <a:spcPct val="150000"/>
              </a:lnSpc>
              <a:buClr>
                <a:srgbClr val="FF3300"/>
              </a:buClr>
              <a:buFont typeface="Wingdings" panose="05000000000000000000" pitchFamily="2" charset="2"/>
              <a:buChar char="u"/>
            </a:pPr>
            <a:r>
              <a:rPr lang="en-US" altLang="zh-CN" sz="2400" dirty="0" err="1"/>
              <a:t>数字电路由半导体技术制成的几种数字</a:t>
            </a:r>
            <a:r>
              <a:rPr lang="zh-CN" altLang="en-US" sz="2400" dirty="0"/>
              <a:t>集成器件</a:t>
            </a:r>
            <a:r>
              <a:rPr lang="en-US" altLang="zh-CN" sz="2400" dirty="0" err="1"/>
              <a:t>组成</a:t>
            </a:r>
            <a:r>
              <a:rPr lang="en-US" altLang="zh-CN" sz="2400" dirty="0"/>
              <a:t>。</a:t>
            </a:r>
          </a:p>
          <a:p>
            <a:pPr>
              <a:lnSpc>
                <a:spcPct val="150000"/>
              </a:lnSpc>
              <a:buClr>
                <a:srgbClr val="FF3300"/>
              </a:buClr>
              <a:buFont typeface="Wingdings" panose="05000000000000000000" pitchFamily="2" charset="2"/>
              <a:buChar char="u"/>
            </a:pPr>
            <a:r>
              <a:rPr lang="en-US" altLang="zh-CN" sz="2400" dirty="0"/>
              <a:t>逻辑门是数字逻辑电路的基本单元。</a:t>
            </a:r>
          </a:p>
          <a:p>
            <a:pPr>
              <a:lnSpc>
                <a:spcPct val="150000"/>
              </a:lnSpc>
              <a:buClr>
                <a:srgbClr val="FF3300"/>
              </a:buClr>
              <a:buFont typeface="Wingdings" panose="05000000000000000000" pitchFamily="2" charset="2"/>
              <a:buChar char="u"/>
            </a:pPr>
            <a:r>
              <a:rPr lang="en-US" altLang="zh-CN" sz="2400" dirty="0"/>
              <a:t>内存是用于存储二进制数据的数字电路</a:t>
            </a:r>
            <a:r>
              <a:rPr lang="zh-CN" altLang="en-US" sz="2400" dirty="0"/>
              <a:t>。</a:t>
            </a:r>
          </a:p>
        </p:txBody>
      </p:sp>
      <p:sp>
        <p:nvSpPr>
          <p:cNvPr id="6"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1.3</a:t>
            </a:r>
            <a:r>
              <a:rPr lang="zh-CN" altLang="en-US" dirty="0">
                <a:solidFill>
                  <a:srgbClr val="990000"/>
                </a:solidFill>
                <a:latin typeface="微软雅黑" panose="020B0503020204020204" pitchFamily="34" charset="-122"/>
                <a:ea typeface="微软雅黑" panose="020B0503020204020204" pitchFamily="34" charset="-122"/>
              </a:rPr>
              <a:t>  混合集成电路</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988840"/>
            <a:ext cx="6519640" cy="3403252"/>
          </a:xfrm>
          <a:prstGeom prst="rect">
            <a:avLst/>
          </a:prstGeom>
        </p:spPr>
      </p:pic>
      <p:sp>
        <p:nvSpPr>
          <p:cNvPr id="6" name="Rectangle 2"/>
          <p:cNvSpPr txBox="1">
            <a:spLocks noChangeArrowheads="1"/>
          </p:cNvSpPr>
          <p:nvPr/>
        </p:nvSpPr>
        <p:spPr bwMode="auto">
          <a:xfrm>
            <a:off x="1063068" y="1076579"/>
            <a:ext cx="34563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3600" kern="0" dirty="0">
                <a:solidFill>
                  <a:srgbClr val="006666"/>
                </a:solidFill>
                <a:latin typeface="Arial" panose="020B0604020202020204" pitchFamily="34" charset="0"/>
                <a:ea typeface="宋体" panose="02010600030101010101" pitchFamily="2" charset="-122"/>
              </a:rPr>
              <a:t>CMOS </a:t>
            </a:r>
            <a:r>
              <a:rPr lang="zh-CN" altLang="en-US" sz="3600" dirty="0"/>
              <a:t>反相器</a:t>
            </a:r>
          </a:p>
        </p:txBody>
      </p:sp>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591577" y="1992528"/>
            <a:ext cx="4968552"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3600" kern="0" dirty="0">
                <a:solidFill>
                  <a:srgbClr val="006666"/>
                </a:solidFill>
                <a:latin typeface="Arial" panose="020B0604020202020204" pitchFamily="34" charset="0"/>
                <a:ea typeface="宋体" panose="02010600030101010101" pitchFamily="2" charset="-122"/>
              </a:rPr>
              <a:t>CMOS </a:t>
            </a:r>
            <a:r>
              <a:rPr lang="zh-CN" altLang="en-US" sz="3600" dirty="0" err="1"/>
              <a:t>与非门</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212976"/>
            <a:ext cx="7915372" cy="2780765"/>
          </a:xfrm>
          <a:prstGeom prst="rect">
            <a:avLst/>
          </a:prstGeom>
        </p:spPr>
      </p:pic>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673621" y="2187466"/>
            <a:ext cx="532859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3600" kern="0" dirty="0">
                <a:solidFill>
                  <a:srgbClr val="006666"/>
                </a:solidFill>
                <a:latin typeface="Arial" panose="020B0604020202020204" pitchFamily="34" charset="0"/>
                <a:ea typeface="宋体" panose="02010600030101010101" pitchFamily="2" charset="-122"/>
              </a:rPr>
              <a:t>CMOS </a:t>
            </a:r>
            <a:r>
              <a:rPr lang="zh-CN" altLang="en-US" sz="3600" dirty="0"/>
              <a:t>或非门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140968"/>
            <a:ext cx="8301853" cy="3240360"/>
          </a:xfrm>
          <a:prstGeom prst="rect">
            <a:avLst/>
          </a:prstGeom>
        </p:spPr>
      </p:pic>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259632" y="863961"/>
            <a:ext cx="5453175" cy="712845"/>
          </a:xfrm>
        </p:spPr>
        <p:txBody>
          <a:bodyPr anchor="ctr"/>
          <a:lstStyle/>
          <a:p>
            <a:pPr marL="342900" indent="-342900" algn="ctr"/>
            <a:r>
              <a:rPr lang="zh-CN" altLang="en-US" sz="3600" b="0" dirty="0">
                <a:solidFill>
                  <a:schemeClr val="accent1">
                    <a:lumMod val="50000"/>
                  </a:schemeClr>
                </a:solidFill>
              </a:rPr>
              <a:t>模拟信号电路</a:t>
            </a:r>
          </a:p>
        </p:txBody>
      </p:sp>
      <p:sp>
        <p:nvSpPr>
          <p:cNvPr id="3" name="内容占位符 2"/>
          <p:cNvSpPr>
            <a:spLocks noGrp="1"/>
          </p:cNvSpPr>
          <p:nvPr>
            <p:ph idx="4294967295"/>
          </p:nvPr>
        </p:nvSpPr>
        <p:spPr>
          <a:xfrm>
            <a:off x="611560" y="1576806"/>
            <a:ext cx="8087816" cy="1008112"/>
          </a:xfrm>
        </p:spPr>
        <p:txBody>
          <a:bodyPr lIns="0" tIns="0" rIns="0" bIns="0"/>
          <a:lstStyle/>
          <a:p>
            <a:pPr marL="0" indent="0" algn="just">
              <a:buNone/>
            </a:pPr>
            <a:r>
              <a:rPr lang="en-US" altLang="zh-CN" sz="2400" dirty="0"/>
              <a:t>模拟信号电路是指用于传输</a:t>
            </a:r>
            <a:r>
              <a:rPr lang="zh-CN" altLang="en-US" sz="2400" dirty="0"/>
              <a:t>、</a:t>
            </a:r>
            <a:r>
              <a:rPr lang="en-US" altLang="zh-CN" sz="2400" dirty="0"/>
              <a:t>转换</a:t>
            </a:r>
            <a:r>
              <a:rPr lang="zh-CN" altLang="en-US" sz="2400" dirty="0"/>
              <a:t>、</a:t>
            </a:r>
            <a:r>
              <a:rPr lang="en-US" altLang="zh-CN" sz="2400" dirty="0"/>
              <a:t>处理</a:t>
            </a:r>
            <a:r>
              <a:rPr lang="zh-CN" altLang="en-US" sz="2400" dirty="0"/>
              <a:t>、</a:t>
            </a:r>
            <a:r>
              <a:rPr lang="en-US" altLang="zh-CN" sz="2400" dirty="0"/>
              <a:t>放大</a:t>
            </a:r>
            <a:r>
              <a:rPr lang="zh-CN" altLang="en-US" sz="2400" dirty="0"/>
              <a:t>、</a:t>
            </a:r>
            <a:r>
              <a:rPr lang="en-US" altLang="zh-CN" sz="2400" dirty="0"/>
              <a:t>测量和显示模拟信号的电路。</a:t>
            </a:r>
          </a:p>
        </p:txBody>
      </p:sp>
      <p:sp>
        <p:nvSpPr>
          <p:cNvPr id="7" name="内容占位符 2"/>
          <p:cNvSpPr txBox="1"/>
          <p:nvPr/>
        </p:nvSpPr>
        <p:spPr bwMode="auto">
          <a:xfrm>
            <a:off x="611560" y="2442207"/>
            <a:ext cx="8159824" cy="106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buNone/>
            </a:pPr>
            <a:r>
              <a:rPr lang="en-US" altLang="zh-CN" sz="2400" dirty="0" err="1"/>
              <a:t>模拟信号</a:t>
            </a:r>
            <a:r>
              <a:rPr lang="zh-CN" altLang="en-US" sz="2400" dirty="0"/>
              <a:t>指的</a:t>
            </a:r>
            <a:r>
              <a:rPr lang="en-US" altLang="zh-CN" sz="2400" dirty="0"/>
              <a:t>是</a:t>
            </a:r>
            <a:r>
              <a:rPr lang="zh-CN" altLang="en-US" sz="2400" dirty="0"/>
              <a:t>连续</a:t>
            </a:r>
            <a:r>
              <a:rPr lang="en-US" altLang="zh-CN" sz="2400" dirty="0" err="1"/>
              <a:t>变化的电信号，例如声音信号</a:t>
            </a:r>
            <a:r>
              <a:rPr lang="zh-CN" altLang="en-US" sz="2400" dirty="0"/>
              <a:t>、</a:t>
            </a:r>
            <a:r>
              <a:rPr lang="en-US" altLang="zh-CN" sz="2400" dirty="0" err="1"/>
              <a:t>心电信号等</a:t>
            </a:r>
            <a:r>
              <a:rPr lang="en-US" altLang="zh-CN" sz="2400" dirty="0"/>
              <a:t>。</a:t>
            </a:r>
          </a:p>
        </p:txBody>
      </p:sp>
      <p:pic>
        <p:nvPicPr>
          <p:cNvPr id="2" name="图片 1"/>
          <p:cNvPicPr>
            <a:picLocks noChangeAspect="1"/>
          </p:cNvPicPr>
          <p:nvPr/>
        </p:nvPicPr>
        <p:blipFill>
          <a:blip r:embed="rId2"/>
          <a:stretch>
            <a:fillRect/>
          </a:stretch>
        </p:blipFill>
        <p:spPr>
          <a:xfrm>
            <a:off x="395536" y="3718827"/>
            <a:ext cx="2847216" cy="1536593"/>
          </a:xfrm>
          <a:prstGeom prst="rect">
            <a:avLst/>
          </a:prstGeom>
        </p:spPr>
      </p:pic>
      <p:pic>
        <p:nvPicPr>
          <p:cNvPr id="4" name="图片 3"/>
          <p:cNvPicPr>
            <a:picLocks noChangeAspect="1"/>
          </p:cNvPicPr>
          <p:nvPr/>
        </p:nvPicPr>
        <p:blipFill>
          <a:blip r:embed="rId3"/>
          <a:stretch>
            <a:fillRect/>
          </a:stretch>
        </p:blipFill>
        <p:spPr>
          <a:xfrm>
            <a:off x="306659" y="5461750"/>
            <a:ext cx="5003811" cy="1396250"/>
          </a:xfrm>
          <a:prstGeom prst="rect">
            <a:avLst/>
          </a:prstGeom>
        </p:spPr>
      </p:pic>
      <p:pic>
        <p:nvPicPr>
          <p:cNvPr id="6" name="图片 5"/>
          <p:cNvPicPr>
            <a:picLocks noChangeAspect="1"/>
          </p:cNvPicPr>
          <p:nvPr/>
        </p:nvPicPr>
        <p:blipFill>
          <a:blip r:embed="rId4"/>
          <a:stretch>
            <a:fillRect/>
          </a:stretch>
        </p:blipFill>
        <p:spPr>
          <a:xfrm>
            <a:off x="5580112" y="4291772"/>
            <a:ext cx="3390152" cy="2441453"/>
          </a:xfrm>
          <a:prstGeom prst="rect">
            <a:avLst/>
          </a:prstGeom>
        </p:spPr>
      </p:pic>
      <p:sp>
        <p:nvSpPr>
          <p:cNvPr id="9"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3288259" y="0"/>
            <a:ext cx="4464397" cy="854075"/>
          </a:xfrm>
        </p:spPr>
        <p:txBody>
          <a:bodyPr anchor="ctr"/>
          <a:lstStyle/>
          <a:p>
            <a:pPr marL="342900" indent="-342900" algn="ctr"/>
            <a:r>
              <a:rPr lang="en-US" altLang="zh-CN" sz="2800" dirty="0">
                <a:solidFill>
                  <a:srgbClr val="990000"/>
                </a:solidFill>
                <a:latin typeface="微软雅黑" panose="020B0503020204020204" pitchFamily="34" charset="-122"/>
                <a:ea typeface="微软雅黑" panose="020B0503020204020204" pitchFamily="34" charset="-122"/>
                <a:sym typeface="+mn-ea"/>
              </a:rPr>
              <a:t>1.3</a:t>
            </a:r>
            <a:r>
              <a:rPr lang="zh-CN" altLang="en-US" sz="2800" dirty="0">
                <a:solidFill>
                  <a:srgbClr val="990000"/>
                </a:solidFill>
                <a:latin typeface="微软雅黑" panose="020B0503020204020204" pitchFamily="34" charset="-122"/>
                <a:ea typeface="微软雅黑" panose="020B0503020204020204" pitchFamily="34" charset="-122"/>
                <a:sym typeface="+mn-ea"/>
              </a:rPr>
              <a:t>  混合集成电路</a:t>
            </a:r>
            <a:endParaRPr lang="zh-CN" altLang="en-US" sz="2800" dirty="0">
              <a:solidFill>
                <a:srgbClr val="990000"/>
              </a:solidFill>
              <a:latin typeface="Comic Sans MS" panose="030F0702030302020204" pitchFamily="66" charset="0"/>
              <a:ea typeface="隶书" panose="02010509060101010101" pitchFamily="49" charset="-122"/>
            </a:endParaRPr>
          </a:p>
        </p:txBody>
      </p:sp>
      <p:sp>
        <p:nvSpPr>
          <p:cNvPr id="8" name="Rectangle 2"/>
          <p:cNvSpPr txBox="1">
            <a:spLocks noChangeArrowheads="1"/>
          </p:cNvSpPr>
          <p:nvPr/>
        </p:nvSpPr>
        <p:spPr bwMode="auto">
          <a:xfrm>
            <a:off x="1056685" y="656883"/>
            <a:ext cx="7488831" cy="209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lnSpc>
                <a:spcPct val="135000"/>
              </a:lnSpc>
              <a:defRPr/>
            </a:pPr>
            <a:r>
              <a:rPr lang="zh-CN" altLang="en-US" sz="2400" b="1" dirty="0"/>
              <a:t>       模拟电路是电子电路的基础，它主要包括放大电路、信号运算和处理电路、振荡电路、调制和解调电路及电源等。</a:t>
            </a:r>
            <a:endParaRPr lang="en-US" altLang="zh-CN" sz="2400" b="1" dirty="0"/>
          </a:p>
          <a:p>
            <a:pPr lvl="0" eaLnBrk="1" hangingPunct="1">
              <a:lnSpc>
                <a:spcPct val="135000"/>
              </a:lnSpc>
              <a:defRPr/>
            </a:pPr>
            <a:r>
              <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panose="05000000000000000000" pitchFamily="2" charset="2"/>
              </a:rPr>
              <a:t>基本运放电路</a:t>
            </a:r>
          </a:p>
        </p:txBody>
      </p:sp>
      <p:grpSp>
        <p:nvGrpSpPr>
          <p:cNvPr id="11" name="组合 10"/>
          <p:cNvGrpSpPr/>
          <p:nvPr/>
        </p:nvGrpSpPr>
        <p:grpSpPr>
          <a:xfrm>
            <a:off x="395536" y="2996952"/>
            <a:ext cx="3646083" cy="3664198"/>
            <a:chOff x="433461" y="1662336"/>
            <a:chExt cx="3646083" cy="3664198"/>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461" y="1662336"/>
              <a:ext cx="3646083" cy="2448272"/>
            </a:xfrm>
            <a:prstGeom prst="rect">
              <a:avLst/>
            </a:prstGeom>
          </p:spPr>
        </p:pic>
        <p:sp>
          <p:nvSpPr>
            <p:cNvPr id="10" name="文本框 9"/>
            <p:cNvSpPr txBox="1"/>
            <p:nvPr/>
          </p:nvSpPr>
          <p:spPr>
            <a:xfrm>
              <a:off x="888350" y="4864869"/>
              <a:ext cx="2736304" cy="461665"/>
            </a:xfrm>
            <a:prstGeom prst="rect">
              <a:avLst/>
            </a:prstGeom>
            <a:noFill/>
          </p:spPr>
          <p:txBody>
            <a:bodyPr wrap="square" rtlCol="0">
              <a:spAutoFit/>
            </a:bodyPr>
            <a:lstStyle/>
            <a:p>
              <a:r>
                <a:rPr lang="zh-CN" altLang="en-US" sz="2400" dirty="0"/>
                <a:t>反相比例运算电路</a:t>
              </a:r>
            </a:p>
          </p:txBody>
        </p:sp>
      </p:grpSp>
      <p:grpSp>
        <p:nvGrpSpPr>
          <p:cNvPr id="13" name="组合 12"/>
          <p:cNvGrpSpPr/>
          <p:nvPr/>
        </p:nvGrpSpPr>
        <p:grpSpPr>
          <a:xfrm>
            <a:off x="5436096" y="3392997"/>
            <a:ext cx="3108648" cy="3268153"/>
            <a:chOff x="5423792" y="2058380"/>
            <a:chExt cx="3108648" cy="3268153"/>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48100" b="13226"/>
            <a:stretch>
              <a:fillRect/>
            </a:stretch>
          </p:blipFill>
          <p:spPr>
            <a:xfrm>
              <a:off x="5423792" y="2058380"/>
              <a:ext cx="3108648" cy="1656184"/>
            </a:xfrm>
            <a:prstGeom prst="rect">
              <a:avLst/>
            </a:prstGeom>
          </p:spPr>
        </p:pic>
        <p:sp>
          <p:nvSpPr>
            <p:cNvPr id="12" name="文本框 11"/>
            <p:cNvSpPr txBox="1"/>
            <p:nvPr/>
          </p:nvSpPr>
          <p:spPr>
            <a:xfrm>
              <a:off x="5724128" y="4864868"/>
              <a:ext cx="2736304" cy="461665"/>
            </a:xfrm>
            <a:prstGeom prst="rect">
              <a:avLst/>
            </a:prstGeom>
            <a:noFill/>
          </p:spPr>
          <p:txBody>
            <a:bodyPr wrap="square" rtlCol="0">
              <a:spAutoFit/>
            </a:bodyPr>
            <a:lstStyle/>
            <a:p>
              <a:r>
                <a:rPr lang="zh-CN" altLang="en-US" sz="2400" dirty="0"/>
                <a:t>同相比例运算电路</a:t>
              </a:r>
            </a:p>
          </p:txBody>
        </p:sp>
      </p:grpSp>
    </p:spTree>
  </p:cSld>
  <p:clrMapOvr>
    <a:masterClrMapping/>
  </p:clrMapOvr>
  <p:transition spd="slow">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a:t>
            </a:r>
            <a:r>
              <a:rPr lang="zh-CN" altLang="en-US" dirty="0">
                <a:solidFill>
                  <a:srgbClr val="990000"/>
                </a:solidFill>
                <a:latin typeface="微软雅黑" panose="020B0503020204020204" pitchFamily="34" charset="-122"/>
                <a:ea typeface="微软雅黑" panose="020B0503020204020204" pitchFamily="34" charset="-122"/>
              </a:rPr>
              <a:t>集成电路的发展史</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04" y="980728"/>
            <a:ext cx="8100392" cy="5545287"/>
          </a:xfrm>
          <a:prstGeom prst="rect">
            <a:avLst/>
          </a:prstGeom>
        </p:spPr>
      </p:pic>
    </p:spTree>
  </p:cSld>
  <p:clrMapOvr>
    <a:masterClrMapping/>
  </p:clrMapOvr>
  <p:transition spd="slow">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907803" y="-35337"/>
            <a:ext cx="6624637" cy="854075"/>
          </a:xfrm>
        </p:spPr>
        <p:txBody>
          <a:bodyPr anchor="ctr"/>
          <a:lstStyle/>
          <a:p>
            <a:pPr marL="342900" indent="-342900" algn="ctr"/>
            <a:r>
              <a:rPr lang="en-US" altLang="zh-CN" sz="2800" dirty="0">
                <a:solidFill>
                  <a:srgbClr val="990000"/>
                </a:solidFill>
                <a:latin typeface="微软雅黑" panose="020B0503020204020204" pitchFamily="34" charset="-122"/>
                <a:ea typeface="微软雅黑" panose="020B0503020204020204" pitchFamily="34" charset="-122"/>
                <a:sym typeface="+mn-ea"/>
              </a:rPr>
              <a:t>1.3</a:t>
            </a:r>
            <a:r>
              <a:rPr lang="zh-CN" altLang="en-US" sz="2800" dirty="0">
                <a:solidFill>
                  <a:srgbClr val="990000"/>
                </a:solidFill>
                <a:latin typeface="微软雅黑" panose="020B0503020204020204" pitchFamily="34" charset="-122"/>
                <a:ea typeface="微软雅黑" panose="020B0503020204020204" pitchFamily="34" charset="-122"/>
                <a:sym typeface="+mn-ea"/>
              </a:rPr>
              <a:t>  混合集成电路</a:t>
            </a:r>
            <a:endParaRPr lang="zh-CN" altLang="en-US" sz="2800" dirty="0">
              <a:solidFill>
                <a:srgbClr val="990000"/>
              </a:solidFill>
              <a:latin typeface="Comic Sans MS" panose="030F0702030302020204" pitchFamily="66" charset="0"/>
              <a:ea typeface="隶书" panose="02010509060101010101" pitchFamily="49" charset="-122"/>
            </a:endParaRPr>
          </a:p>
        </p:txBody>
      </p:sp>
      <p:sp>
        <p:nvSpPr>
          <p:cNvPr id="8" name="Rectangle 2"/>
          <p:cNvSpPr txBox="1">
            <a:spLocks noChangeArrowheads="1"/>
          </p:cNvSpPr>
          <p:nvPr/>
        </p:nvSpPr>
        <p:spPr bwMode="auto">
          <a:xfrm>
            <a:off x="455240" y="1052736"/>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kumimoji="1" lang="zh-CN" altLang="en-US" sz="3200" b="1" i="0" u="none" strike="noStrike" kern="0" cap="none" spc="0" normalizeH="0" baseline="0" noProof="0" dirty="0">
                <a:ln>
                  <a:noFill/>
                </a:ln>
                <a:solidFill>
                  <a:schemeClr val="tx1">
                    <a:lumMod val="75000"/>
                  </a:schemeClr>
                </a:solidFill>
                <a:effectLst/>
                <a:uLnTx/>
                <a:uFillTx/>
                <a:latin typeface="Times New Roman" panose="02020603050405020304" pitchFamily="18" charset="0"/>
                <a:ea typeface="宋体" panose="02010600030101010101" pitchFamily="2" charset="-122"/>
                <a:sym typeface="Wingdings" panose="05000000000000000000" pitchFamily="2" charset="2"/>
              </a:rPr>
              <a:t>基本运放电路</a:t>
            </a:r>
          </a:p>
        </p:txBody>
      </p:sp>
      <p:grpSp>
        <p:nvGrpSpPr>
          <p:cNvPr id="5" name="组合 4"/>
          <p:cNvGrpSpPr/>
          <p:nvPr/>
        </p:nvGrpSpPr>
        <p:grpSpPr>
          <a:xfrm>
            <a:off x="5132670" y="2168086"/>
            <a:ext cx="3648721" cy="3858658"/>
            <a:chOff x="5132670" y="2168086"/>
            <a:chExt cx="3648721" cy="3858658"/>
          </a:xfrm>
        </p:grpSpPr>
        <p:sp>
          <p:nvSpPr>
            <p:cNvPr id="12" name="文本框 11"/>
            <p:cNvSpPr txBox="1"/>
            <p:nvPr/>
          </p:nvSpPr>
          <p:spPr>
            <a:xfrm>
              <a:off x="5717356" y="5565079"/>
              <a:ext cx="2736304" cy="461665"/>
            </a:xfrm>
            <a:prstGeom prst="rect">
              <a:avLst/>
            </a:prstGeom>
            <a:noFill/>
          </p:spPr>
          <p:txBody>
            <a:bodyPr wrap="square" rtlCol="0">
              <a:spAutoFit/>
            </a:bodyPr>
            <a:lstStyle/>
            <a:p>
              <a:r>
                <a:rPr lang="zh-CN" altLang="en-US" sz="2400" dirty="0"/>
                <a:t>同相求和运算电路</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670" y="2168086"/>
              <a:ext cx="3648721" cy="2341034"/>
            </a:xfrm>
            <a:prstGeom prst="rect">
              <a:avLst/>
            </a:prstGeom>
          </p:spPr>
        </p:pic>
      </p:grpSp>
      <p:grpSp>
        <p:nvGrpSpPr>
          <p:cNvPr id="4" name="组合 3"/>
          <p:cNvGrpSpPr/>
          <p:nvPr/>
        </p:nvGrpSpPr>
        <p:grpSpPr>
          <a:xfrm>
            <a:off x="650935" y="2034392"/>
            <a:ext cx="3799860" cy="3992353"/>
            <a:chOff x="650935" y="2034392"/>
            <a:chExt cx="3799860" cy="3992353"/>
          </a:xfrm>
        </p:grpSpPr>
        <p:sp>
          <p:nvSpPr>
            <p:cNvPr id="10" name="文本框 9"/>
            <p:cNvSpPr txBox="1"/>
            <p:nvPr/>
          </p:nvSpPr>
          <p:spPr>
            <a:xfrm>
              <a:off x="1175567" y="5565080"/>
              <a:ext cx="2736304" cy="461665"/>
            </a:xfrm>
            <a:prstGeom prst="rect">
              <a:avLst/>
            </a:prstGeom>
            <a:noFill/>
          </p:spPr>
          <p:txBody>
            <a:bodyPr wrap="square" rtlCol="0">
              <a:spAutoFit/>
            </a:bodyPr>
            <a:lstStyle/>
            <a:p>
              <a:r>
                <a:rPr lang="zh-CN" altLang="en-US" sz="2400" dirty="0"/>
                <a:t>反相求和运算电路</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935" y="2034392"/>
              <a:ext cx="3799860" cy="3194808"/>
            </a:xfrm>
            <a:prstGeom prst="rect">
              <a:avLst/>
            </a:prstGeom>
          </p:spPr>
        </p:pic>
      </p:grpSp>
    </p:spTree>
  </p:cSld>
  <p:clrMapOvr>
    <a:masterClrMapping/>
  </p:clrMapOvr>
  <p:transition spd="slow">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a:xfrm>
            <a:off x="1907803" y="-35337"/>
            <a:ext cx="6624637" cy="854075"/>
          </a:xfrm>
        </p:spPr>
        <p:txBody>
          <a:bodyPr anchor="ctr"/>
          <a:lstStyle/>
          <a:p>
            <a:pPr marL="342900" indent="-342900" algn="ctr"/>
            <a:r>
              <a:rPr lang="en-US" altLang="zh-CN" sz="2800" dirty="0">
                <a:solidFill>
                  <a:srgbClr val="990000"/>
                </a:solidFill>
                <a:latin typeface="微软雅黑" panose="020B0503020204020204" pitchFamily="34" charset="-122"/>
                <a:ea typeface="微软雅黑" panose="020B0503020204020204" pitchFamily="34" charset="-122"/>
                <a:sym typeface="+mn-ea"/>
              </a:rPr>
              <a:t>1.3</a:t>
            </a:r>
            <a:r>
              <a:rPr lang="zh-CN" altLang="en-US" sz="2800" dirty="0">
                <a:solidFill>
                  <a:srgbClr val="990000"/>
                </a:solidFill>
                <a:latin typeface="微软雅黑" panose="020B0503020204020204" pitchFamily="34" charset="-122"/>
                <a:ea typeface="微软雅黑" panose="020B0503020204020204" pitchFamily="34" charset="-122"/>
                <a:sym typeface="+mn-ea"/>
              </a:rPr>
              <a:t>  混合集成电路</a:t>
            </a:r>
            <a:endParaRPr lang="zh-CN" altLang="en-US" sz="2800" dirty="0">
              <a:solidFill>
                <a:srgbClr val="990000"/>
              </a:solidFill>
              <a:latin typeface="Comic Sans MS" panose="030F0702030302020204" pitchFamily="66" charset="0"/>
              <a:ea typeface="隶书" panose="02010509060101010101" pitchFamily="49" charset="-122"/>
            </a:endParaRPr>
          </a:p>
        </p:txBody>
      </p:sp>
      <p:sp>
        <p:nvSpPr>
          <p:cNvPr id="8" name="Rectangle 2"/>
          <p:cNvSpPr txBox="1">
            <a:spLocks noChangeArrowheads="1"/>
          </p:cNvSpPr>
          <p:nvPr/>
        </p:nvSpPr>
        <p:spPr bwMode="auto">
          <a:xfrm>
            <a:off x="455240" y="1052736"/>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kumimoji="1" lang="zh-CN" altLang="en-US" sz="3200" b="1" i="0" u="none" strike="noStrike" kern="0" cap="none" spc="0" normalizeH="0" baseline="0" noProof="0" dirty="0">
                <a:ln>
                  <a:noFill/>
                </a:ln>
                <a:solidFill>
                  <a:schemeClr val="tx1">
                    <a:lumMod val="75000"/>
                  </a:schemeClr>
                </a:solidFill>
                <a:effectLst/>
                <a:uLnTx/>
                <a:uFillTx/>
                <a:latin typeface="Times New Roman" panose="02020603050405020304" pitchFamily="18" charset="0"/>
                <a:ea typeface="宋体" panose="02010600030101010101" pitchFamily="2" charset="-122"/>
                <a:sym typeface="Wingdings" panose="05000000000000000000" pitchFamily="2" charset="2"/>
              </a:rPr>
              <a:t>基本运放电路</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988840"/>
            <a:ext cx="3280251" cy="2664296"/>
          </a:xfrm>
          <a:prstGeom prst="rect">
            <a:avLst/>
          </a:prstGeom>
        </p:spPr>
      </p:pic>
      <p:sp>
        <p:nvSpPr>
          <p:cNvPr id="13" name="文本框 12"/>
          <p:cNvSpPr txBox="1"/>
          <p:nvPr/>
        </p:nvSpPr>
        <p:spPr>
          <a:xfrm>
            <a:off x="1175567" y="5565080"/>
            <a:ext cx="2736304" cy="461665"/>
          </a:xfrm>
          <a:prstGeom prst="rect">
            <a:avLst/>
          </a:prstGeom>
          <a:noFill/>
        </p:spPr>
        <p:txBody>
          <a:bodyPr wrap="square" rtlCol="0">
            <a:spAutoFit/>
          </a:bodyPr>
          <a:lstStyle/>
          <a:p>
            <a:r>
              <a:rPr lang="zh-CN" altLang="en-US" sz="2400" dirty="0"/>
              <a:t>积分运算电路</a:t>
            </a:r>
          </a:p>
        </p:txBody>
      </p:sp>
      <p:grpSp>
        <p:nvGrpSpPr>
          <p:cNvPr id="9" name="组合 8"/>
          <p:cNvGrpSpPr/>
          <p:nvPr/>
        </p:nvGrpSpPr>
        <p:grpSpPr>
          <a:xfrm>
            <a:off x="4211960" y="1988840"/>
            <a:ext cx="4542537" cy="4037904"/>
            <a:chOff x="4211960" y="1988840"/>
            <a:chExt cx="4542537" cy="4037904"/>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34438" r="49243" b="11753"/>
            <a:stretch>
              <a:fillRect/>
            </a:stretch>
          </p:blipFill>
          <p:spPr>
            <a:xfrm>
              <a:off x="4211960" y="1988840"/>
              <a:ext cx="4542537" cy="2468770"/>
            </a:xfrm>
            <a:prstGeom prst="rect">
              <a:avLst/>
            </a:prstGeom>
          </p:spPr>
        </p:pic>
        <p:sp>
          <p:nvSpPr>
            <p:cNvPr id="14" name="文本框 13"/>
            <p:cNvSpPr txBox="1"/>
            <p:nvPr/>
          </p:nvSpPr>
          <p:spPr>
            <a:xfrm>
              <a:off x="5436096" y="5565079"/>
              <a:ext cx="2808312" cy="461665"/>
            </a:xfrm>
            <a:prstGeom prst="rect">
              <a:avLst/>
            </a:prstGeom>
            <a:noFill/>
          </p:spPr>
          <p:txBody>
            <a:bodyPr wrap="square" rtlCol="0">
              <a:spAutoFit/>
            </a:bodyPr>
            <a:lstStyle/>
            <a:p>
              <a:r>
                <a:rPr lang="zh-CN" altLang="en-US" sz="2400" dirty="0"/>
                <a:t>二阶高通滤波电路</a:t>
              </a:r>
            </a:p>
          </p:txBody>
        </p:sp>
      </p:grpSp>
    </p:spTree>
  </p:cSld>
  <p:clrMapOvr>
    <a:masterClrMapping/>
  </p:clrMapOvr>
  <p:transition spd="slow">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545823" y="1178912"/>
            <a:ext cx="8460432" cy="1152128"/>
          </a:xfrm>
        </p:spPr>
        <p:txBody>
          <a:bodyPr lIns="0" tIns="0" rIns="0" bIns="0"/>
          <a:lstStyle/>
          <a:p>
            <a:pPr marL="0" indent="0">
              <a:buNone/>
            </a:pPr>
            <a:r>
              <a:rPr lang="en-US" altLang="zh-CN" sz="2400" b="0" dirty="0"/>
              <a:t>       </a:t>
            </a:r>
            <a:r>
              <a:rPr lang="en-US" altLang="zh-CN" sz="2400" dirty="0"/>
              <a:t>  混合集成电路定义为既包含数字部分又包含模拟部分的电路</a:t>
            </a:r>
            <a:r>
              <a:rPr lang="zh-CN" altLang="en-US" sz="2400" dirty="0"/>
              <a:t>，</a:t>
            </a:r>
            <a:r>
              <a:rPr lang="en-US" altLang="zh-CN" sz="2400" dirty="0"/>
              <a:t> 比较器和</a:t>
            </a:r>
            <a:r>
              <a:rPr lang="zh-CN" altLang="en-US" sz="2400" dirty="0"/>
              <a:t>反相器</a:t>
            </a:r>
            <a:r>
              <a:rPr lang="en-US" altLang="zh-CN" sz="2400" dirty="0"/>
              <a:t>可</a:t>
            </a:r>
            <a:r>
              <a:rPr lang="zh-CN" altLang="en-US" sz="2400" dirty="0"/>
              <a:t>以看作</a:t>
            </a:r>
            <a:r>
              <a:rPr lang="en-US" altLang="zh-CN" sz="2400" dirty="0"/>
              <a:t>最简单的混合集成电路</a:t>
            </a:r>
            <a:r>
              <a:rPr lang="zh-CN" altLang="en-US" sz="2400" b="0" dirty="0"/>
              <a:t>。</a:t>
            </a:r>
            <a:endParaRPr lang="en-US" altLang="zh-CN" sz="2400" b="0" dirty="0"/>
          </a:p>
          <a:p>
            <a:pPr marL="0" indent="0" algn="dist">
              <a:buNone/>
            </a:pPr>
            <a:endParaRPr lang="zh-CN" altLang="en-US" dirty="0"/>
          </a:p>
        </p:txBody>
      </p:sp>
      <p:sp>
        <p:nvSpPr>
          <p:cNvPr id="7" name="内容占位符 2"/>
          <p:cNvSpPr txBox="1"/>
          <p:nvPr/>
        </p:nvSpPr>
        <p:spPr bwMode="auto">
          <a:xfrm>
            <a:off x="323640" y="2427104"/>
            <a:ext cx="8735888"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9pPr>
          </a:lstStyle>
          <a:p>
            <a:pPr marL="0" indent="0" algn="just">
              <a:buNone/>
            </a:pPr>
            <a:r>
              <a:rPr lang="en-US" altLang="zh-CN" sz="2400" dirty="0">
                <a:sym typeface="+mn-ea"/>
              </a:rPr>
              <a:t>        </a:t>
            </a:r>
            <a:r>
              <a:rPr lang="zh-CN" altLang="zh-CN" sz="2400" dirty="0">
                <a:sym typeface="+mn-ea"/>
              </a:rPr>
              <a:t>一些混合信号的专家可能认为比较器和反相器根本就不是</a:t>
            </a:r>
            <a:r>
              <a:rPr lang="zh-CN" altLang="en-US" sz="2400" dirty="0">
                <a:sym typeface="+mn-ea"/>
              </a:rPr>
              <a:t>混合集成电路，但从混合信号测试和测量的角度来看，混合信号，模拟和数字电路之间的界限是否清楚并不重要。</a:t>
            </a:r>
          </a:p>
        </p:txBody>
      </p:sp>
      <p:sp>
        <p:nvSpPr>
          <p:cNvPr id="13"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89943" y="4694385"/>
            <a:ext cx="8003058" cy="2141764"/>
          </a:xfrm>
          <a:prstGeom prst="rect">
            <a:avLst/>
          </a:prstGeom>
        </p:spPr>
      </p:pic>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1259632" y="781073"/>
            <a:ext cx="7790228" cy="642938"/>
          </a:xfrm>
        </p:spPr>
        <p:txBody>
          <a:bodyPr anchor="ctr"/>
          <a:lstStyle/>
          <a:p>
            <a:pPr marL="342900" indent="-342900" algn="ctr"/>
            <a:r>
              <a:rPr lang="zh-CN" altLang="en-US" sz="3200" dirty="0">
                <a:solidFill>
                  <a:srgbClr val="990000"/>
                </a:solidFill>
                <a:latin typeface="Comic Sans MS" panose="030F0702030302020204" pitchFamily="66" charset="0"/>
                <a:ea typeface="隶书" panose="02010509060101010101" pitchFamily="49" charset="-122"/>
                <a:sym typeface="+mn-ea"/>
              </a:rPr>
              <a:t>模拟与混合集成电路常见类型</a:t>
            </a:r>
            <a:endParaRPr lang="zh-CN" altLang="en-US" sz="3200" dirty="0">
              <a:solidFill>
                <a:schemeClr val="accent1">
                  <a:lumMod val="50000"/>
                </a:schemeClr>
              </a:solidFill>
              <a:latin typeface="Comic Sans MS" panose="030F0702030302020204" pitchFamily="66" charset="0"/>
              <a:ea typeface="隶书" panose="02010509060101010101" pitchFamily="49" charset="-122"/>
            </a:endParaRPr>
          </a:p>
        </p:txBody>
      </p:sp>
      <p:sp>
        <p:nvSpPr>
          <p:cNvPr id="9222" name="日期占位符 4"/>
          <p:cNvSpPr txBox="1">
            <a:spLocks noGrp="1"/>
          </p:cNvSpPr>
          <p:nvPr/>
        </p:nvSpPr>
        <p:spPr bwMode="auto">
          <a:xfrm>
            <a:off x="0" y="6500813"/>
            <a:ext cx="15716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spcBef>
                <a:spcPct val="0"/>
              </a:spcBef>
              <a:buClrTx/>
              <a:buSzTx/>
              <a:buFontTx/>
              <a:buNone/>
            </a:pPr>
            <a:fld id="{766538FC-F190-4C92-A262-4E9C03A89ACD}" type="datetimeyyyy-M-d">
              <a:rPr lang="zh-CN" altLang="en-US" sz="1600" b="0">
                <a:solidFill>
                  <a:srgbClr val="CDFFCD"/>
                </a:solidFill>
                <a:ea typeface="隶书" panose="02010509060101010101" pitchFamily="49" charset="-122"/>
              </a:rPr>
              <a:t>2021-9-8</a:t>
            </a:fld>
            <a:endParaRPr lang="en-US" altLang="zh-CN" sz="1800" b="0">
              <a:solidFill>
                <a:schemeClr val="tx1"/>
              </a:solidFill>
              <a:ea typeface="宋体" panose="02010600030101010101" pitchFamily="2" charset="-122"/>
            </a:endParaRPr>
          </a:p>
        </p:txBody>
      </p:sp>
      <p:sp>
        <p:nvSpPr>
          <p:cNvPr id="2" name="矩形 1"/>
          <p:cNvSpPr/>
          <p:nvPr/>
        </p:nvSpPr>
        <p:spPr>
          <a:xfrm>
            <a:off x="323528" y="1413971"/>
            <a:ext cx="8604448" cy="1198880"/>
          </a:xfrm>
          <a:prstGeom prst="rect">
            <a:avLst/>
          </a:prstGeom>
        </p:spPr>
        <p:txBody>
          <a:bodyPr wrap="square">
            <a:spAutoFit/>
          </a:bodyPr>
          <a:lstStyle/>
          <a:p>
            <a:pPr algn="just">
              <a:spcBef>
                <a:spcPct val="20000"/>
              </a:spcBef>
              <a:buClr>
                <a:schemeClr val="tx1"/>
              </a:buClr>
              <a:buSzPct val="75000"/>
            </a:pPr>
            <a:r>
              <a:rPr lang="zh-CN" altLang="zh-CN" sz="2400" b="1" dirty="0">
                <a:solidFill>
                  <a:srgbClr val="083CB0"/>
                </a:solidFill>
                <a:latin typeface="+mn-lt"/>
                <a:ea typeface="+mn-ea"/>
                <a:sym typeface="+mn-ea"/>
              </a:rPr>
              <a:t>模拟电路包括运算放大器、有源（或无源）滤波器、电压调节器、模拟混频器、模拟开关，以及其他诸如霍尔效应晶体管之类的特殊功能的电路。</a:t>
            </a:r>
            <a:endParaRPr lang="zh-CN" altLang="en-US" sz="2400" b="1" dirty="0">
              <a:solidFill>
                <a:srgbClr val="083CB0"/>
              </a:solidFill>
              <a:latin typeface="+mn-lt"/>
              <a:ea typeface="+mn-ea"/>
            </a:endParaRPr>
          </a:p>
        </p:txBody>
      </p:sp>
      <p:grpSp>
        <p:nvGrpSpPr>
          <p:cNvPr id="7" name="组合 6"/>
          <p:cNvGrpSpPr/>
          <p:nvPr/>
        </p:nvGrpSpPr>
        <p:grpSpPr>
          <a:xfrm>
            <a:off x="535097" y="3161983"/>
            <a:ext cx="5935568" cy="2498015"/>
            <a:chOff x="31041" y="3135560"/>
            <a:chExt cx="5935568" cy="2498015"/>
          </a:xfrm>
        </p:grpSpPr>
        <p:grpSp>
          <p:nvGrpSpPr>
            <p:cNvPr id="6" name="组合 5"/>
            <p:cNvGrpSpPr/>
            <p:nvPr/>
          </p:nvGrpSpPr>
          <p:grpSpPr>
            <a:xfrm>
              <a:off x="31041" y="3135560"/>
              <a:ext cx="2884775" cy="2237655"/>
              <a:chOff x="353541" y="3268607"/>
              <a:chExt cx="2706291" cy="2016224"/>
            </a:xfrm>
          </p:grpSpPr>
          <p:sp>
            <p:nvSpPr>
              <p:cNvPr id="3" name="矩形 2"/>
              <p:cNvSpPr/>
              <p:nvPr/>
            </p:nvSpPr>
            <p:spPr>
              <a:xfrm>
                <a:off x="353541" y="4041963"/>
                <a:ext cx="2274519" cy="470318"/>
              </a:xfrm>
              <a:prstGeom prst="rect">
                <a:avLst/>
              </a:prstGeom>
            </p:spPr>
            <p:txBody>
              <a:bodyPr wrap="square">
                <a:spAutoFit/>
              </a:bodyPr>
              <a:lstStyle/>
              <a:p>
                <a:r>
                  <a:rPr lang="zh-CN" altLang="en-US" sz="2800" b="1" dirty="0">
                    <a:solidFill>
                      <a:srgbClr val="083CB0"/>
                    </a:solidFill>
                    <a:latin typeface="+mn-lt"/>
                    <a:ea typeface="+mn-ea"/>
                    <a:sym typeface="+mn-ea"/>
                  </a:rPr>
                  <a:t>混合集成电路</a:t>
                </a:r>
                <a:endParaRPr lang="zh-CN" altLang="en-US" sz="2800" b="1" dirty="0">
                  <a:solidFill>
                    <a:srgbClr val="083CB0"/>
                  </a:solidFill>
                  <a:latin typeface="+mn-lt"/>
                  <a:ea typeface="+mn-ea"/>
                </a:endParaRPr>
              </a:p>
            </p:txBody>
          </p:sp>
          <p:sp>
            <p:nvSpPr>
              <p:cNvPr id="5" name="左大括号 4"/>
              <p:cNvSpPr/>
              <p:nvPr/>
            </p:nvSpPr>
            <p:spPr>
              <a:xfrm>
                <a:off x="2699792" y="3268607"/>
                <a:ext cx="360040" cy="20162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sp>
          <p:nvSpPr>
            <p:cNvPr id="13" name="矩形 12"/>
            <p:cNvSpPr/>
            <p:nvPr/>
          </p:nvSpPr>
          <p:spPr>
            <a:xfrm>
              <a:off x="2915816" y="3605155"/>
              <a:ext cx="2264410" cy="521970"/>
            </a:xfrm>
            <a:prstGeom prst="rect">
              <a:avLst/>
            </a:prstGeom>
          </p:spPr>
          <p:txBody>
            <a:bodyPr wrap="none">
              <a:spAutoFit/>
            </a:bodyPr>
            <a:lstStyle/>
            <a:p>
              <a:r>
                <a:rPr lang="en-US" altLang="zh-CN" sz="2800" b="1" dirty="0">
                  <a:solidFill>
                    <a:srgbClr val="083CB0"/>
                  </a:solidFill>
                </a:rPr>
                <a:t>DAC</a:t>
              </a:r>
              <a:r>
                <a:rPr lang="zh-CN" altLang="en-US" sz="2800" b="1" dirty="0">
                  <a:solidFill>
                    <a:srgbClr val="083CB0"/>
                  </a:solidFill>
                </a:rPr>
                <a:t> 或</a:t>
              </a:r>
              <a:r>
                <a:rPr lang="en-US" altLang="zh-CN" sz="2800" b="1" dirty="0">
                  <a:solidFill>
                    <a:srgbClr val="083CB0"/>
                  </a:solidFill>
                </a:rPr>
                <a:t> ADC</a:t>
              </a:r>
              <a:endParaRPr lang="zh-CN" altLang="en-US" sz="2800" b="1" dirty="0">
                <a:solidFill>
                  <a:srgbClr val="083CB0"/>
                </a:solidFill>
                <a:latin typeface="+mn-lt"/>
                <a:ea typeface="+mn-ea"/>
              </a:endParaRPr>
            </a:p>
          </p:txBody>
        </p:sp>
        <p:sp>
          <p:nvSpPr>
            <p:cNvPr id="14" name="矩形 13"/>
            <p:cNvSpPr/>
            <p:nvPr/>
          </p:nvSpPr>
          <p:spPr>
            <a:xfrm>
              <a:off x="2987824" y="4418493"/>
              <a:ext cx="2978785" cy="521970"/>
            </a:xfrm>
            <a:prstGeom prst="rect">
              <a:avLst/>
            </a:prstGeom>
          </p:spPr>
          <p:txBody>
            <a:bodyPr wrap="none">
              <a:spAutoFit/>
            </a:bodyPr>
            <a:lstStyle/>
            <a:p>
              <a:pPr algn="l"/>
              <a:r>
                <a:rPr lang="zh-CN" altLang="en-US" sz="2800" b="1" dirty="0">
                  <a:solidFill>
                    <a:srgbClr val="083CB0"/>
                  </a:solidFill>
                  <a:latin typeface="+mn-lt"/>
                  <a:ea typeface="+mn-ea"/>
                  <a:sym typeface="+mn-ea"/>
                </a:rPr>
                <a:t>比较器</a:t>
              </a:r>
              <a:r>
                <a:rPr lang="en-US" altLang="zh-CN" sz="2800" b="1" dirty="0">
                  <a:solidFill>
                    <a:srgbClr val="083CB0"/>
                  </a:solidFill>
                  <a:latin typeface="+mn-lt"/>
                  <a:ea typeface="+mn-ea"/>
                  <a:sym typeface="+mn-ea"/>
                </a:rPr>
                <a:t>(</a:t>
              </a:r>
              <a:r>
                <a:rPr lang="en-US" altLang="zh-CN" sz="2800" b="1" dirty="0">
                  <a:solidFill>
                    <a:srgbClr val="083CB0"/>
                  </a:solidFill>
                  <a:latin typeface="+mn-lt"/>
                  <a:ea typeface="+mn-ea"/>
                </a:rPr>
                <a:t>1bit ADC)</a:t>
              </a:r>
              <a:endParaRPr lang="zh-CN" altLang="en-US" sz="2800" b="1" dirty="0">
                <a:solidFill>
                  <a:srgbClr val="083CB0"/>
                </a:solidFill>
                <a:latin typeface="+mn-lt"/>
                <a:ea typeface="+mn-ea"/>
              </a:endParaRPr>
            </a:p>
          </p:txBody>
        </p:sp>
        <p:sp>
          <p:nvSpPr>
            <p:cNvPr id="15" name="矩形 14"/>
            <p:cNvSpPr/>
            <p:nvPr/>
          </p:nvSpPr>
          <p:spPr>
            <a:xfrm>
              <a:off x="2987824" y="5111605"/>
              <a:ext cx="2124075" cy="521970"/>
            </a:xfrm>
            <a:prstGeom prst="rect">
              <a:avLst/>
            </a:prstGeom>
          </p:spPr>
          <p:txBody>
            <a:bodyPr wrap="none">
              <a:spAutoFit/>
            </a:bodyPr>
            <a:lstStyle/>
            <a:p>
              <a:pPr algn="l"/>
              <a:r>
                <a:rPr lang="zh-CN" altLang="en-US" sz="2800" b="1" dirty="0">
                  <a:solidFill>
                    <a:srgbClr val="083CB0"/>
                  </a:solidFill>
                  <a:latin typeface="+mn-lt"/>
                  <a:ea typeface="+mn-ea"/>
                  <a:sym typeface="+mn-ea"/>
                </a:rPr>
                <a:t>锁相环</a:t>
              </a:r>
              <a:r>
                <a:rPr lang="en-US" altLang="zh-CN" sz="2800" dirty="0">
                  <a:solidFill>
                    <a:srgbClr val="083CB0"/>
                  </a:solidFill>
                </a:rPr>
                <a:t>(PLL)</a:t>
              </a:r>
              <a:endParaRPr lang="zh-CN" altLang="en-US" sz="2800" b="1" dirty="0">
                <a:solidFill>
                  <a:srgbClr val="083CB0"/>
                </a:solidFill>
                <a:latin typeface="+mn-lt"/>
                <a:ea typeface="+mn-ea"/>
              </a:endParaRPr>
            </a:p>
          </p:txBody>
        </p:sp>
      </p:grpSp>
      <p:sp>
        <p:nvSpPr>
          <p:cNvPr id="12" name="矩形 11"/>
          <p:cNvSpPr/>
          <p:nvPr/>
        </p:nvSpPr>
        <p:spPr>
          <a:xfrm>
            <a:off x="3450316" y="2871865"/>
            <a:ext cx="3622040" cy="521970"/>
          </a:xfrm>
          <a:prstGeom prst="rect">
            <a:avLst/>
          </a:prstGeom>
        </p:spPr>
        <p:txBody>
          <a:bodyPr wrap="none">
            <a:spAutoFit/>
          </a:bodyPr>
          <a:lstStyle/>
          <a:p>
            <a:pPr algn="l"/>
            <a:r>
              <a:rPr lang="zh-CN" altLang="en-US" sz="2400" b="1" dirty="0">
                <a:solidFill>
                  <a:srgbClr val="083CB0"/>
                </a:solidFill>
                <a:latin typeface="+mn-lt"/>
                <a:ea typeface="+mn-ea"/>
                <a:sym typeface="+mn-ea"/>
              </a:rPr>
              <a:t>可编程增益放大器</a:t>
            </a:r>
            <a:r>
              <a:rPr lang="en-US" altLang="zh-CN" sz="2400" b="1" dirty="0">
                <a:solidFill>
                  <a:srgbClr val="083CB0"/>
                </a:solidFill>
                <a:latin typeface="+mn-lt"/>
                <a:ea typeface="+mn-ea"/>
                <a:sym typeface="+mn-ea"/>
              </a:rPr>
              <a:t>(</a:t>
            </a:r>
            <a:r>
              <a:rPr lang="en-US" altLang="zh-CN" sz="2800" b="1" dirty="0">
                <a:solidFill>
                  <a:srgbClr val="083CB0"/>
                </a:solidFill>
                <a:latin typeface="+mn-lt"/>
                <a:ea typeface="+mn-ea"/>
              </a:rPr>
              <a:t>PGA)</a:t>
            </a:r>
            <a:endParaRPr lang="zh-CN" altLang="en-US" sz="2800" b="1" dirty="0">
              <a:solidFill>
                <a:srgbClr val="083CB0"/>
              </a:solidFill>
              <a:latin typeface="+mn-lt"/>
              <a:ea typeface="+mn-ea"/>
            </a:endParaRPr>
          </a:p>
        </p:txBody>
      </p:sp>
      <p:sp>
        <p:nvSpPr>
          <p:cNvPr id="16"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620339" y="979841"/>
            <a:ext cx="5904656" cy="576951"/>
          </a:xfrm>
        </p:spPr>
        <p:txBody>
          <a:bodyPr anchor="ctr"/>
          <a:lstStyle/>
          <a:p>
            <a:pPr marL="342900" indent="-342900" algn="ctr"/>
            <a:r>
              <a:rPr lang="zh-CN" altLang="en-US" sz="2800" b="0">
                <a:solidFill>
                  <a:schemeClr val="accent1">
                    <a:lumMod val="50000"/>
                  </a:schemeClr>
                </a:solidFill>
                <a:sym typeface="+mn-ea"/>
              </a:rPr>
              <a:t>混合集成电路的应用</a:t>
            </a:r>
            <a:endParaRPr lang="zh-CN" altLang="en-US" sz="2800" dirty="0">
              <a:solidFill>
                <a:schemeClr val="accent1">
                  <a:lumMod val="50000"/>
                </a:schemeClr>
              </a:solidFill>
              <a:latin typeface="Comic Sans MS" panose="030F0702030302020204" pitchFamily="66" charset="0"/>
              <a:ea typeface="隶书" panose="02010509060101010101" pitchFamily="49" charset="-122"/>
            </a:endParaRPr>
          </a:p>
        </p:txBody>
      </p:sp>
      <p:sp>
        <p:nvSpPr>
          <p:cNvPr id="7" name="矩形 6"/>
          <p:cNvSpPr/>
          <p:nvPr/>
        </p:nvSpPr>
        <p:spPr>
          <a:xfrm>
            <a:off x="323528" y="1556792"/>
            <a:ext cx="8604448" cy="1014730"/>
          </a:xfrm>
          <a:prstGeom prst="rect">
            <a:avLst/>
          </a:prstGeom>
          <a:solidFill>
            <a:schemeClr val="accent3">
              <a:lumMod val="95000"/>
            </a:schemeClr>
          </a:solidFill>
        </p:spPr>
        <p:txBody>
          <a:bodyPr wrap="square">
            <a:spAutoFit/>
          </a:bodyPr>
          <a:lstStyle/>
          <a:p>
            <a:pPr algn="just">
              <a:spcBef>
                <a:spcPct val="20000"/>
              </a:spcBef>
              <a:buClr>
                <a:schemeClr val="tx1"/>
              </a:buClr>
              <a:buSzPct val="75000"/>
            </a:pPr>
            <a:r>
              <a:rPr lang="en-US" altLang="zh-CN" sz="2000" b="1" dirty="0" err="1"/>
              <a:t>混合集成电路通常由放大器，滤波器，开关，ADC，DAC和其他类型的模拟和数字组件组成。终端应用包括：移动电话</a:t>
            </a:r>
            <a:r>
              <a:rPr lang="zh-CN" altLang="en-US" sz="2000" b="1" dirty="0"/>
              <a:t>、</a:t>
            </a:r>
            <a:r>
              <a:rPr lang="en-US" altLang="zh-CN" sz="2000" b="1" dirty="0" err="1"/>
              <a:t>硬盘驱动器</a:t>
            </a:r>
            <a:r>
              <a:rPr lang="zh-CN" altLang="en-US" sz="2000" b="1" dirty="0"/>
              <a:t>、</a:t>
            </a:r>
            <a:r>
              <a:rPr lang="en-US" altLang="zh-CN" sz="2000" b="1" dirty="0" err="1"/>
              <a:t>调制解调器</a:t>
            </a:r>
            <a:r>
              <a:rPr lang="zh-CN" altLang="en-US" sz="2000" b="1" dirty="0"/>
              <a:t>、</a:t>
            </a:r>
            <a:r>
              <a:rPr lang="en-US" altLang="zh-CN" sz="2000" b="1" dirty="0" err="1"/>
              <a:t>电机控制器</a:t>
            </a:r>
            <a:r>
              <a:rPr lang="zh-CN" altLang="en-US" sz="2000" b="1" dirty="0"/>
              <a:t>、</a:t>
            </a:r>
            <a:r>
              <a:rPr lang="en-US" altLang="zh-CN" sz="2000" b="1" dirty="0" err="1"/>
              <a:t>多媒体音频和视频产品</a:t>
            </a:r>
            <a:r>
              <a:rPr lang="en-US" altLang="zh-CN" sz="2000" b="1" dirty="0"/>
              <a:t>。</a:t>
            </a:r>
          </a:p>
        </p:txBody>
      </p:sp>
      <p:sp>
        <p:nvSpPr>
          <p:cNvPr id="8"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71600" y="3068960"/>
            <a:ext cx="7200800" cy="3741177"/>
          </a:xfrm>
          <a:prstGeom prst="rect">
            <a:avLst/>
          </a:prstGeom>
        </p:spPr>
      </p:pic>
    </p:spTree>
  </p:cSld>
  <p:clrMapOvr>
    <a:masterClrMapping/>
  </p:clrMapOvr>
  <p:transition spd="slow">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905" y="1336363"/>
            <a:ext cx="8604448" cy="891540"/>
          </a:xfrm>
          <a:prstGeom prst="rect">
            <a:avLst/>
          </a:prstGeom>
        </p:spPr>
        <p:txBody>
          <a:bodyPr wrap="square">
            <a:spAutoFit/>
          </a:bodyPr>
          <a:lstStyle/>
          <a:p>
            <a:pPr algn="just">
              <a:spcBef>
                <a:spcPct val="20000"/>
              </a:spcBef>
              <a:buClr>
                <a:schemeClr val="tx1"/>
              </a:buClr>
              <a:buSzPct val="75000"/>
            </a:pPr>
            <a:r>
              <a:rPr lang="en-US" altLang="zh-CN" sz="2400" b="1" dirty="0">
                <a:solidFill>
                  <a:srgbClr val="FF0000"/>
                </a:solidFill>
                <a:latin typeface="+mn-lt"/>
                <a:ea typeface="+mn-ea"/>
              </a:rPr>
              <a:t>Voice band interface(</a:t>
            </a:r>
            <a:r>
              <a:rPr lang="zh-CN" altLang="en-US" sz="2400" b="1" dirty="0">
                <a:solidFill>
                  <a:srgbClr val="FF0000"/>
                </a:solidFill>
                <a:latin typeface="+mn-lt"/>
                <a:ea typeface="+mn-ea"/>
              </a:rPr>
              <a:t>音频接口</a:t>
            </a:r>
            <a:r>
              <a:rPr lang="en-US" altLang="zh-CN" sz="2400" b="1" dirty="0">
                <a:solidFill>
                  <a:srgbClr val="FF0000"/>
                </a:solidFill>
                <a:latin typeface="+mn-lt"/>
                <a:ea typeface="+mn-ea"/>
              </a:rPr>
              <a:t>)</a:t>
            </a:r>
            <a:r>
              <a:rPr lang="zh-CN" altLang="en-US" sz="2400" b="1" dirty="0">
                <a:solidFill>
                  <a:srgbClr val="FF0000"/>
                </a:solidFill>
                <a:latin typeface="+mn-lt"/>
                <a:ea typeface="+mn-ea"/>
              </a:rPr>
              <a:t>：</a:t>
            </a:r>
            <a:r>
              <a:rPr lang="en-US" altLang="zh-CN" sz="2400" b="1" dirty="0">
                <a:solidFill>
                  <a:srgbClr val="083CB0"/>
                </a:solidFill>
                <a:latin typeface="+mn-lt"/>
                <a:ea typeface="+mn-ea"/>
              </a:rPr>
              <a:t>ADC(voice to digital)</a:t>
            </a:r>
            <a:r>
              <a:rPr lang="zh-CN" altLang="en-US" sz="2400" b="1" dirty="0">
                <a:solidFill>
                  <a:srgbClr val="083CB0"/>
                </a:solidFill>
                <a:latin typeface="+mn-lt"/>
                <a:ea typeface="+mn-ea"/>
              </a:rPr>
              <a:t>、</a:t>
            </a:r>
            <a:r>
              <a:rPr lang="en-US" altLang="zh-CN" sz="2400" b="1" dirty="0">
                <a:solidFill>
                  <a:srgbClr val="083CB0"/>
                </a:solidFill>
                <a:latin typeface="+mn-lt"/>
                <a:ea typeface="+mn-ea"/>
              </a:rPr>
              <a:t>PGA(adjust voice signal)</a:t>
            </a:r>
            <a:r>
              <a:rPr lang="zh-CN" altLang="en-US" sz="2400" b="1" dirty="0">
                <a:solidFill>
                  <a:srgbClr val="083CB0"/>
                </a:solidFill>
                <a:latin typeface="+mn-lt"/>
                <a:ea typeface="+mn-ea"/>
              </a:rPr>
              <a:t>、</a:t>
            </a:r>
            <a:r>
              <a:rPr lang="en-US" altLang="zh-CN" sz="2400" b="1" dirty="0">
                <a:solidFill>
                  <a:srgbClr val="083CB0"/>
                </a:solidFill>
                <a:latin typeface="+mn-lt"/>
                <a:ea typeface="+mn-ea"/>
              </a:rPr>
              <a:t>DAC(</a:t>
            </a:r>
            <a:r>
              <a:rPr lang="en-US" altLang="zh-CN" sz="2400" b="1" dirty="0">
                <a:solidFill>
                  <a:srgbClr val="083CB0"/>
                </a:solidFill>
              </a:rPr>
              <a:t>digital to voice)</a:t>
            </a:r>
            <a:r>
              <a:rPr lang="zh-CN" altLang="en-US" sz="2800" b="1" dirty="0">
                <a:solidFill>
                  <a:srgbClr val="083CB0"/>
                </a:solidFill>
                <a:latin typeface="+mn-lt"/>
                <a:ea typeface="+mn-ea"/>
              </a:rPr>
              <a:t>。</a:t>
            </a:r>
          </a:p>
        </p:txBody>
      </p:sp>
      <p:sp>
        <p:nvSpPr>
          <p:cNvPr id="5" name="矩形 4"/>
          <p:cNvSpPr/>
          <p:nvPr/>
        </p:nvSpPr>
        <p:spPr>
          <a:xfrm>
            <a:off x="379445" y="2673878"/>
            <a:ext cx="8604448" cy="460375"/>
          </a:xfrm>
          <a:prstGeom prst="rect">
            <a:avLst/>
          </a:prstGeom>
        </p:spPr>
        <p:txBody>
          <a:bodyPr wrap="square">
            <a:spAutoFit/>
          </a:bodyPr>
          <a:lstStyle/>
          <a:p>
            <a:r>
              <a:rPr lang="en-US" altLang="zh-CN" sz="2400" b="1" dirty="0">
                <a:solidFill>
                  <a:srgbClr val="FF0000"/>
                </a:solidFill>
                <a:latin typeface="+mn-lt"/>
                <a:ea typeface="+mn-ea"/>
              </a:rPr>
              <a:t>Frequency synthesizer(</a:t>
            </a:r>
            <a:r>
              <a:rPr lang="zh-CN" altLang="en-US" sz="2400" b="1" dirty="0">
                <a:solidFill>
                  <a:srgbClr val="FF0000"/>
                </a:solidFill>
                <a:latin typeface="+mn-lt"/>
                <a:ea typeface="+mn-ea"/>
              </a:rPr>
              <a:t>频率合成器</a:t>
            </a:r>
            <a:r>
              <a:rPr lang="en-US" altLang="zh-CN" sz="2400" b="1" dirty="0">
                <a:solidFill>
                  <a:srgbClr val="FF0000"/>
                </a:solidFill>
                <a:latin typeface="+mn-lt"/>
                <a:ea typeface="+mn-ea"/>
              </a:rPr>
              <a:t>)</a:t>
            </a:r>
            <a:r>
              <a:rPr lang="zh-CN" altLang="en-US" sz="2400" b="1" dirty="0">
                <a:solidFill>
                  <a:srgbClr val="FF0000"/>
                </a:solidFill>
                <a:latin typeface="+mn-lt"/>
                <a:ea typeface="+mn-ea"/>
              </a:rPr>
              <a:t>：</a:t>
            </a:r>
            <a:r>
              <a:rPr lang="zh-CN" altLang="en-US" sz="2400" b="1" dirty="0">
                <a:solidFill>
                  <a:srgbClr val="083CB0"/>
                </a:solidFill>
              </a:rPr>
              <a:t>由多个锁相环组成。</a:t>
            </a:r>
          </a:p>
        </p:txBody>
      </p:sp>
      <p:sp>
        <p:nvSpPr>
          <p:cNvPr id="6" name="矩形 5"/>
          <p:cNvSpPr/>
          <p:nvPr/>
        </p:nvSpPr>
        <p:spPr>
          <a:xfrm>
            <a:off x="324163" y="3809326"/>
            <a:ext cx="8748464" cy="460375"/>
          </a:xfrm>
          <a:prstGeom prst="rect">
            <a:avLst/>
          </a:prstGeom>
        </p:spPr>
        <p:txBody>
          <a:bodyPr wrap="square">
            <a:spAutoFit/>
          </a:bodyPr>
          <a:lstStyle/>
          <a:p>
            <a:r>
              <a:rPr lang="en-US" altLang="zh-CN" sz="2400" b="1" dirty="0">
                <a:solidFill>
                  <a:srgbClr val="FF0000"/>
                </a:solidFill>
                <a:latin typeface="+mn-lt"/>
                <a:ea typeface="+mn-ea"/>
              </a:rPr>
              <a:t>RF </a:t>
            </a:r>
            <a:r>
              <a:rPr lang="en-US" altLang="zh-CN" sz="2400" b="1" dirty="0" err="1">
                <a:solidFill>
                  <a:srgbClr val="FF0000"/>
                </a:solidFill>
                <a:latin typeface="+mn-lt"/>
                <a:ea typeface="+mn-ea"/>
              </a:rPr>
              <a:t>section(</a:t>
            </a:r>
            <a:r>
              <a:rPr lang="zh-CN" altLang="en-US" sz="2400" b="1" dirty="0" err="1">
                <a:solidFill>
                  <a:srgbClr val="FF0000"/>
                </a:solidFill>
                <a:latin typeface="+mn-lt"/>
                <a:ea typeface="+mn-ea"/>
              </a:rPr>
              <a:t>射频部分</a:t>
            </a:r>
            <a:r>
              <a:rPr lang="en-US" altLang="zh-CN" sz="2400" b="1" dirty="0" err="1">
                <a:solidFill>
                  <a:srgbClr val="FF0000"/>
                </a:solidFill>
                <a:latin typeface="+mn-lt"/>
                <a:ea typeface="+mn-ea"/>
              </a:rPr>
              <a:t>)</a:t>
            </a:r>
            <a:r>
              <a:rPr lang="zh-CN" altLang="en-US" sz="2400" b="1" dirty="0" err="1">
                <a:solidFill>
                  <a:srgbClr val="FF0000"/>
                </a:solidFill>
                <a:latin typeface="+mn-lt"/>
                <a:ea typeface="+mn-ea"/>
              </a:rPr>
              <a:t>：</a:t>
            </a:r>
            <a:r>
              <a:rPr lang="zh-CN" altLang="en-US" sz="2400" b="1" dirty="0" err="1">
                <a:solidFill>
                  <a:srgbClr val="083CB0"/>
                </a:solidFill>
              </a:rPr>
              <a:t>混频器、</a:t>
            </a:r>
            <a:r>
              <a:rPr lang="en-US" altLang="zh-CN" sz="2400" b="1" dirty="0">
                <a:solidFill>
                  <a:srgbClr val="083CB0"/>
                </a:solidFill>
              </a:rPr>
              <a:t> </a:t>
            </a:r>
            <a:r>
              <a:rPr lang="zh-CN" altLang="en-US" sz="2400" b="1" dirty="0">
                <a:solidFill>
                  <a:srgbClr val="083CB0"/>
                </a:solidFill>
              </a:rPr>
              <a:t>低噪放大器、</a:t>
            </a:r>
            <a:r>
              <a:rPr lang="en-US" altLang="zh-CN" sz="2400" b="1" dirty="0">
                <a:solidFill>
                  <a:srgbClr val="083CB0"/>
                </a:solidFill>
              </a:rPr>
              <a:t> </a:t>
            </a:r>
            <a:r>
              <a:rPr lang="zh-CN" altLang="en-US" sz="2400" b="1" dirty="0">
                <a:solidFill>
                  <a:srgbClr val="083CB0"/>
                </a:solidFill>
              </a:rPr>
              <a:t>功放。</a:t>
            </a:r>
          </a:p>
        </p:txBody>
      </p:sp>
      <p:sp>
        <p:nvSpPr>
          <p:cNvPr id="9" name="矩形 8"/>
          <p:cNvSpPr/>
          <p:nvPr/>
        </p:nvSpPr>
        <p:spPr>
          <a:xfrm>
            <a:off x="313371" y="4945113"/>
            <a:ext cx="8604448" cy="891540"/>
          </a:xfrm>
          <a:prstGeom prst="rect">
            <a:avLst/>
          </a:prstGeom>
        </p:spPr>
        <p:txBody>
          <a:bodyPr wrap="square">
            <a:spAutoFit/>
          </a:bodyPr>
          <a:lstStyle/>
          <a:p>
            <a:pPr algn="just">
              <a:spcBef>
                <a:spcPct val="20000"/>
              </a:spcBef>
              <a:buClr>
                <a:schemeClr val="tx1"/>
              </a:buClr>
              <a:buSzPct val="75000"/>
            </a:pPr>
            <a:r>
              <a:rPr lang="en-US" altLang="zh-CN" sz="2800" b="1" dirty="0">
                <a:solidFill>
                  <a:srgbClr val="FF0000"/>
                </a:solidFill>
                <a:latin typeface="+mn-lt"/>
                <a:ea typeface="+mn-ea"/>
              </a:rPr>
              <a:t>DSP</a:t>
            </a:r>
            <a:r>
              <a:rPr lang="zh-CN" altLang="en-US" sz="2800" b="1" dirty="0">
                <a:solidFill>
                  <a:srgbClr val="083CB0"/>
                </a:solidFill>
                <a:latin typeface="+mn-lt"/>
                <a:ea typeface="+mn-ea"/>
              </a:rPr>
              <a:t>：</a:t>
            </a:r>
            <a:r>
              <a:rPr lang="en-US" altLang="zh-CN" sz="2400" b="1" dirty="0">
                <a:solidFill>
                  <a:srgbClr val="083CB0"/>
                </a:solidFill>
              </a:rPr>
              <a:t>声音编码的数学处理算法用于将声波形的离散</a:t>
            </a:r>
            <a:r>
              <a:rPr lang="zh-CN" altLang="en-US" sz="2400" b="1" dirty="0">
                <a:solidFill>
                  <a:srgbClr val="083CB0"/>
                </a:solidFill>
              </a:rPr>
              <a:t>采样</a:t>
            </a:r>
            <a:r>
              <a:rPr lang="en-US" altLang="zh-CN" sz="2400" b="1" dirty="0">
                <a:solidFill>
                  <a:srgbClr val="083CB0"/>
                </a:solidFill>
              </a:rPr>
              <a:t>值</a:t>
            </a:r>
            <a:r>
              <a:rPr lang="zh-CN" altLang="en-US" sz="2400" b="1" dirty="0">
                <a:solidFill>
                  <a:srgbClr val="083CB0"/>
                </a:solidFill>
              </a:rPr>
              <a:t>转换</a:t>
            </a:r>
            <a:r>
              <a:rPr lang="en-US" altLang="zh-CN" sz="2400" b="1" dirty="0">
                <a:solidFill>
                  <a:srgbClr val="083CB0"/>
                </a:solidFill>
              </a:rPr>
              <a:t>为可以反映讲话者语音基本特征的</a:t>
            </a:r>
            <a:r>
              <a:rPr lang="zh-CN" altLang="en-US" sz="2400" b="1" dirty="0">
                <a:solidFill>
                  <a:srgbClr val="083CB0"/>
                </a:solidFill>
              </a:rPr>
              <a:t>采样</a:t>
            </a:r>
            <a:r>
              <a:rPr lang="en-US" altLang="zh-CN" sz="2400" b="1" dirty="0">
                <a:solidFill>
                  <a:srgbClr val="083CB0"/>
                </a:solidFill>
              </a:rPr>
              <a:t>值</a:t>
            </a:r>
            <a:r>
              <a:rPr lang="zh-CN" altLang="en-US" sz="2400" b="1" dirty="0">
                <a:solidFill>
                  <a:srgbClr val="083CB0"/>
                </a:solidFill>
              </a:rPr>
              <a:t>。</a:t>
            </a:r>
          </a:p>
        </p:txBody>
      </p:sp>
      <p:sp>
        <p:nvSpPr>
          <p:cNvPr id="7"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3317" y="5473005"/>
            <a:ext cx="8748464" cy="523220"/>
          </a:xfrm>
          <a:prstGeom prst="rect">
            <a:avLst/>
          </a:prstGeom>
        </p:spPr>
        <p:txBody>
          <a:bodyPr wrap="square">
            <a:spAutoFit/>
          </a:bodyPr>
          <a:lstStyle/>
          <a:p>
            <a:pPr algn="just">
              <a:spcBef>
                <a:spcPct val="20000"/>
              </a:spcBef>
              <a:buClr>
                <a:schemeClr val="tx1"/>
              </a:buClr>
              <a:buSzPct val="75000"/>
            </a:pPr>
            <a:endParaRPr lang="zh-CN" altLang="en-US" sz="2800" b="1" dirty="0">
              <a:solidFill>
                <a:srgbClr val="083CB0"/>
              </a:solidFill>
              <a:latin typeface="+mn-lt"/>
              <a:ea typeface="+mn-ea"/>
            </a:endParaRPr>
          </a:p>
        </p:txBody>
      </p:sp>
      <p:sp>
        <p:nvSpPr>
          <p:cNvPr id="4" name="矩形 3"/>
          <p:cNvSpPr/>
          <p:nvPr/>
        </p:nvSpPr>
        <p:spPr>
          <a:xfrm>
            <a:off x="567333" y="2970279"/>
            <a:ext cx="8604448" cy="2175596"/>
          </a:xfrm>
          <a:prstGeom prst="rect">
            <a:avLst/>
          </a:prstGeom>
        </p:spPr>
        <p:txBody>
          <a:bodyPr wrap="square">
            <a:spAutoFit/>
          </a:bodyPr>
          <a:lstStyle/>
          <a:p>
            <a:pPr marL="457200" indent="-457200" algn="just" latinLnBrk="0">
              <a:lnSpc>
                <a:spcPct val="200000"/>
              </a:lnSpc>
              <a:spcBef>
                <a:spcPts val="0"/>
              </a:spcBef>
              <a:buClr>
                <a:schemeClr val="tx1"/>
              </a:buClr>
              <a:buSzPct val="75000"/>
              <a:buFont typeface="Wingdings" panose="05000000000000000000" pitchFamily="2" charset="2"/>
              <a:buChar char="p"/>
            </a:pPr>
            <a:r>
              <a:rPr lang="zh-CN" altLang="en-US" sz="2400" b="1" dirty="0">
                <a:solidFill>
                  <a:schemeClr val="tx1">
                    <a:lumMod val="75000"/>
                  </a:schemeClr>
                </a:solidFill>
                <a:latin typeface="黑体" panose="02010609060101010101" pitchFamily="49" charset="-122"/>
                <a:ea typeface="黑体" panose="02010609060101010101" pitchFamily="49" charset="-122"/>
              </a:rPr>
              <a:t>集成电路生产</a:t>
            </a:r>
            <a:r>
              <a:rPr lang="en-US" altLang="zh-CN" sz="2400" b="1" dirty="0">
                <a:solidFill>
                  <a:schemeClr val="tx1">
                    <a:lumMod val="75000"/>
                  </a:schemeClr>
                </a:solidFill>
                <a:latin typeface="黑体" panose="02010609060101010101" pitchFamily="49" charset="-122"/>
                <a:ea typeface="黑体" panose="02010609060101010101" pitchFamily="49" charset="-122"/>
              </a:rPr>
              <a:t>工艺中的光刻</a:t>
            </a:r>
            <a:r>
              <a:rPr lang="zh-CN" altLang="en-US" sz="2400" b="1" dirty="0">
                <a:solidFill>
                  <a:schemeClr val="tx1">
                    <a:lumMod val="75000"/>
                  </a:schemeClr>
                </a:solidFill>
                <a:latin typeface="黑体" panose="02010609060101010101" pitchFamily="49" charset="-122"/>
                <a:ea typeface="黑体" panose="02010609060101010101" pitchFamily="49" charset="-122"/>
              </a:rPr>
              <a:t>步骤</a:t>
            </a:r>
            <a:r>
              <a:rPr lang="en-US" altLang="zh-CN" sz="2400" b="1" dirty="0">
                <a:solidFill>
                  <a:schemeClr val="tx1">
                    <a:lumMod val="75000"/>
                  </a:schemeClr>
                </a:solidFill>
                <a:latin typeface="黑体" panose="02010609060101010101" pitchFamily="49" charset="-122"/>
                <a:ea typeface="黑体" panose="02010609060101010101" pitchFamily="49" charset="-122"/>
              </a:rPr>
              <a:t>也有污染和缺陷</a:t>
            </a:r>
          </a:p>
          <a:p>
            <a:pPr marL="457200" indent="-457200" algn="just" latinLnBrk="0">
              <a:lnSpc>
                <a:spcPct val="200000"/>
              </a:lnSpc>
              <a:spcBef>
                <a:spcPts val="0"/>
              </a:spcBef>
              <a:buClr>
                <a:schemeClr val="tx1"/>
              </a:buClr>
              <a:buSzPct val="75000"/>
              <a:buFont typeface="Wingdings" panose="05000000000000000000" pitchFamily="2" charset="2"/>
              <a:buChar char="p"/>
            </a:pPr>
            <a:r>
              <a:rPr lang="en-US" altLang="zh-CN" sz="2400" b="1" dirty="0">
                <a:solidFill>
                  <a:schemeClr val="tx1">
                    <a:lumMod val="75000"/>
                  </a:schemeClr>
                </a:solidFill>
                <a:latin typeface="黑体" panose="02010609060101010101" pitchFamily="49" charset="-122"/>
                <a:ea typeface="黑体" panose="02010609060101010101" pitchFamily="49" charset="-122"/>
              </a:rPr>
              <a:t>混合</a:t>
            </a:r>
            <a:r>
              <a:rPr lang="zh-CN" altLang="en-US" sz="2400" b="1" dirty="0">
                <a:solidFill>
                  <a:schemeClr val="tx1">
                    <a:lumMod val="75000"/>
                  </a:schemeClr>
                </a:solidFill>
                <a:latin typeface="黑体" panose="02010609060101010101" pitchFamily="49" charset="-122"/>
                <a:ea typeface="黑体" panose="02010609060101010101" pitchFamily="49" charset="-122"/>
              </a:rPr>
              <a:t>集成电路</a:t>
            </a:r>
            <a:r>
              <a:rPr lang="en-US" altLang="zh-CN" sz="2400" b="1" dirty="0">
                <a:solidFill>
                  <a:schemeClr val="tx1">
                    <a:lumMod val="75000"/>
                  </a:schemeClr>
                </a:solidFill>
                <a:latin typeface="黑体" panose="02010609060101010101" pitchFamily="49" charset="-122"/>
                <a:ea typeface="黑体" panose="02010609060101010101" pitchFamily="49" charset="-122"/>
              </a:rPr>
              <a:t>对光刻和掺杂工艺中的缺陷更敏感</a:t>
            </a:r>
          </a:p>
          <a:p>
            <a:pPr marL="457200" indent="-457200" algn="just" latinLnBrk="0">
              <a:lnSpc>
                <a:spcPct val="200000"/>
              </a:lnSpc>
              <a:spcBef>
                <a:spcPts val="0"/>
              </a:spcBef>
              <a:buClr>
                <a:schemeClr val="tx1"/>
              </a:buClr>
              <a:buSzPct val="75000"/>
              <a:buFont typeface="Wingdings" panose="05000000000000000000" pitchFamily="2" charset="2"/>
              <a:buChar char="p"/>
            </a:pPr>
            <a:r>
              <a:rPr lang="en-US" altLang="zh-CN" sz="2400" b="1" dirty="0">
                <a:solidFill>
                  <a:schemeClr val="tx1">
                    <a:lumMod val="75000"/>
                  </a:schemeClr>
                </a:solidFill>
                <a:latin typeface="黑体" panose="02010609060101010101" pitchFamily="49" charset="-122"/>
                <a:ea typeface="黑体" panose="02010609060101010101" pitchFamily="49" charset="-122"/>
              </a:rPr>
              <a:t>测试可以提高产品质量并提高产品价值</a:t>
            </a:r>
          </a:p>
        </p:txBody>
      </p:sp>
      <p:sp>
        <p:nvSpPr>
          <p:cNvPr id="3" name="矩形 2"/>
          <p:cNvSpPr/>
          <p:nvPr/>
        </p:nvSpPr>
        <p:spPr>
          <a:xfrm>
            <a:off x="567333" y="2174740"/>
            <a:ext cx="8208912" cy="461665"/>
          </a:xfrm>
          <a:prstGeom prst="rect">
            <a:avLst/>
          </a:prstGeom>
        </p:spPr>
        <p:txBody>
          <a:bodyPr wrap="square">
            <a:spAutoFit/>
          </a:bodyPr>
          <a:lstStyle/>
          <a:p>
            <a:pPr algn="just">
              <a:spcBef>
                <a:spcPct val="20000"/>
              </a:spcBef>
              <a:buClr>
                <a:schemeClr val="tx1"/>
              </a:buClr>
              <a:buSzPct val="75000"/>
            </a:pPr>
            <a:r>
              <a:rPr lang="zh-CN" altLang="en-US" sz="2400" b="1" dirty="0">
                <a:solidFill>
                  <a:schemeClr val="tx1">
                    <a:lumMod val="75000"/>
                  </a:schemeClr>
                </a:solidFill>
                <a:latin typeface="方正粗黑宋简体" panose="02000000000000000000" pitchFamily="2" charset="-122"/>
                <a:ea typeface="方正粗黑宋简体" panose="02000000000000000000" pitchFamily="2" charset="-122"/>
              </a:rPr>
              <a:t>集成电路生产使用一系列的光刻、蚀刻、参杂及其他步骤。</a:t>
            </a:r>
          </a:p>
        </p:txBody>
      </p:sp>
      <p:sp>
        <p:nvSpPr>
          <p:cNvPr id="8"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
        <p:nvSpPr>
          <p:cNvPr id="9" name="标题 1"/>
          <p:cNvSpPr txBox="1"/>
          <p:nvPr/>
        </p:nvSpPr>
        <p:spPr bwMode="auto">
          <a:xfrm>
            <a:off x="903904" y="1052736"/>
            <a:ext cx="6552728" cy="864097"/>
          </a:xfrm>
          <a:prstGeom prst="roundRect">
            <a:avLst>
              <a:gd name="adj" fmla="val 21667"/>
            </a:avLst>
          </a:prstGeom>
          <a:noFill/>
          <a:ln>
            <a:noFill/>
          </a:ln>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anose="020B0604020202020204" pitchFamily="34" charset="0"/>
                <a:ea typeface="楷体_GB2312" pitchFamily="49" charset="-122"/>
              </a:defRPr>
            </a:lvl9pPr>
          </a:lstStyle>
          <a:p>
            <a:r>
              <a:rPr lang="zh-CN" altLang="en-US" sz="2400" kern="0" dirty="0">
                <a:solidFill>
                  <a:schemeClr val="tx1">
                    <a:lumMod val="75000"/>
                  </a:schemeClr>
                </a:solidFill>
              </a:rPr>
              <a:t>我们为什么要对混合集成电路进行测试？</a:t>
            </a:r>
          </a:p>
        </p:txBody>
      </p:sp>
    </p:spTree>
  </p:cSld>
  <p:clrMapOvr>
    <a:masterClrMapping/>
  </p:clrMapOvr>
  <p:transition spd="slow">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9705" y="1697990"/>
            <a:ext cx="4095115" cy="4502110"/>
            <a:chOff x="412183" y="1412776"/>
            <a:chExt cx="4094878" cy="4000129"/>
          </a:xfrm>
        </p:grpSpPr>
        <p:sp>
          <p:nvSpPr>
            <p:cNvPr id="6" name="矩形 5"/>
            <p:cNvSpPr/>
            <p:nvPr/>
          </p:nvSpPr>
          <p:spPr>
            <a:xfrm>
              <a:off x="506304" y="5113316"/>
              <a:ext cx="3906635" cy="299589"/>
            </a:xfrm>
            <a:prstGeom prst="rect">
              <a:avLst/>
            </a:prstGeom>
          </p:spPr>
          <p:txBody>
            <a:bodyPr wrap="square">
              <a:spAutoFit/>
            </a:bodyPr>
            <a:lstStyle/>
            <a:p>
              <a:r>
                <a:rPr lang="zh-CN" altLang="en-US" sz="1600" dirty="0"/>
                <a:t>用</a:t>
              </a:r>
              <a:r>
                <a:rPr lang="en-US" altLang="zh-CN" sz="1600" dirty="0"/>
                <a:t>FIB</a:t>
              </a:r>
              <a:r>
                <a:rPr lang="zh-CN" altLang="en-US" sz="1600" dirty="0"/>
                <a:t>拍照得到的金属线条照片</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412183" y="1412776"/>
              <a:ext cx="4094878" cy="3672408"/>
            </a:xfrm>
            <a:prstGeom prst="rect">
              <a:avLst/>
            </a:prstGeom>
          </p:spPr>
        </p:pic>
      </p:grpSp>
      <p:sp>
        <p:nvSpPr>
          <p:cNvPr id="9" name="矩形 8"/>
          <p:cNvSpPr/>
          <p:nvPr/>
        </p:nvSpPr>
        <p:spPr>
          <a:xfrm>
            <a:off x="4499992" y="1698062"/>
            <a:ext cx="4772369" cy="3415030"/>
          </a:xfrm>
          <a:prstGeom prst="rect">
            <a:avLst/>
          </a:prstGeom>
        </p:spPr>
        <p:txBody>
          <a:bodyPr wrap="square">
            <a:spAutoFit/>
          </a:bodyPr>
          <a:lstStyle/>
          <a:p>
            <a:r>
              <a:rPr lang="zh-CN" altLang="en-US" sz="2400" dirty="0"/>
              <a:t>这种类型的缺陷很容易在照片中看出。对于混合信号电路而言，金属线与其周围结构的寄生电容可能构成重要的电路元件。金属线的三维形状及其与相邻层之间的空间位置都有可能影响被测电路的性能。随着电路几何尺寸的减小，电路形状的差异对电路性能的影响会更加严重。</a:t>
            </a:r>
            <a:r>
              <a:rPr lang="en-US" altLang="zh-CN" sz="2000" dirty="0"/>
              <a:t>	</a:t>
            </a:r>
          </a:p>
        </p:txBody>
      </p:sp>
      <p:sp>
        <p:nvSpPr>
          <p:cNvPr id="7"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564741" y="1394232"/>
            <a:ext cx="6425410" cy="5413656"/>
            <a:chOff x="1097719" y="1294723"/>
            <a:chExt cx="5818485" cy="5064355"/>
          </a:xfrm>
        </p:grpSpPr>
        <p:grpSp>
          <p:nvGrpSpPr>
            <p:cNvPr id="21" name="组合 20"/>
            <p:cNvGrpSpPr/>
            <p:nvPr/>
          </p:nvGrpSpPr>
          <p:grpSpPr>
            <a:xfrm>
              <a:off x="1200488" y="3820436"/>
              <a:ext cx="5715716" cy="2538642"/>
              <a:chOff x="1231537" y="4293096"/>
              <a:chExt cx="5715716" cy="2538642"/>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507" y="4293096"/>
                <a:ext cx="2698162" cy="2042187"/>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293096"/>
                <a:ext cx="2735293" cy="2042187"/>
              </a:xfrm>
              <a:prstGeom prst="rect">
                <a:avLst/>
              </a:prstGeom>
            </p:spPr>
          </p:pic>
          <p:sp>
            <p:nvSpPr>
              <p:cNvPr id="16" name="矩形 15"/>
              <p:cNvSpPr/>
              <p:nvPr/>
            </p:nvSpPr>
            <p:spPr>
              <a:xfrm>
                <a:off x="1231537" y="6299090"/>
                <a:ext cx="2823629" cy="489461"/>
              </a:xfrm>
              <a:prstGeom prst="rect">
                <a:avLst/>
              </a:prstGeom>
            </p:spPr>
            <p:txBody>
              <a:bodyPr wrap="none">
                <a:spAutoFit/>
              </a:bodyPr>
              <a:lstStyle/>
              <a:p>
                <a:r>
                  <a:rPr lang="en-US" altLang="zh-CN" sz="1400" dirty="0"/>
                  <a:t>The metal is not completely corroded</a:t>
                </a:r>
              </a:p>
              <a:p>
                <a:r>
                  <a:rPr lang="zh-CN" altLang="zh-CN" sz="1400" dirty="0">
                    <a:latin typeface="Calibri" panose="020F0502020204030204"/>
                    <a:cs typeface="Times New Roman" panose="02020603050405020304" pitchFamily="18" charset="0"/>
                  </a:rPr>
                  <a:t>金属</a:t>
                </a:r>
                <a:r>
                  <a:rPr lang="zh-CN" altLang="en-US" sz="1400" dirty="0">
                    <a:latin typeface="Calibri" panose="020F0502020204030204"/>
                    <a:cs typeface="Times New Roman" panose="02020603050405020304" pitchFamily="18" charset="0"/>
                  </a:rPr>
                  <a:t>未</a:t>
                </a:r>
                <a:r>
                  <a:rPr lang="zh-CN" altLang="zh-CN" sz="1400" dirty="0">
                    <a:latin typeface="Calibri" panose="020F0502020204030204"/>
                    <a:cs typeface="Times New Roman" panose="02020603050405020304" pitchFamily="18" charset="0"/>
                  </a:rPr>
                  <a:t>完全腐蚀</a:t>
                </a:r>
                <a:endParaRPr lang="zh-CN" altLang="en-US" sz="1400" dirty="0"/>
              </a:p>
            </p:txBody>
          </p:sp>
          <p:sp>
            <p:nvSpPr>
              <p:cNvPr id="18" name="矩形 17"/>
              <p:cNvSpPr/>
              <p:nvPr/>
            </p:nvSpPr>
            <p:spPr>
              <a:xfrm>
                <a:off x="4888955" y="6284694"/>
                <a:ext cx="1324139" cy="547044"/>
              </a:xfrm>
              <a:prstGeom prst="rect">
                <a:avLst/>
              </a:prstGeom>
            </p:spPr>
            <p:txBody>
              <a:bodyPr wrap="none">
                <a:spAutoFit/>
              </a:bodyPr>
              <a:lstStyle/>
              <a:p>
                <a:r>
                  <a:rPr lang="en-US" altLang="zh-CN" sz="1600" dirty="0"/>
                  <a:t>particle defect</a:t>
                </a:r>
              </a:p>
              <a:p>
                <a:r>
                  <a:rPr lang="zh-CN" altLang="zh-CN" sz="1600" dirty="0">
                    <a:latin typeface="Calibri" panose="020F0502020204030204"/>
                    <a:cs typeface="Times New Roman" panose="02020603050405020304" pitchFamily="18" charset="0"/>
                  </a:rPr>
                  <a:t>腐蚀受阻</a:t>
                </a:r>
                <a:endParaRPr lang="en-US" altLang="zh-CN" sz="1600" dirty="0"/>
              </a:p>
            </p:txBody>
          </p:sp>
        </p:grpSp>
        <p:grpSp>
          <p:nvGrpSpPr>
            <p:cNvPr id="20" name="组合 19"/>
            <p:cNvGrpSpPr/>
            <p:nvPr/>
          </p:nvGrpSpPr>
          <p:grpSpPr>
            <a:xfrm>
              <a:off x="1097719" y="1294723"/>
              <a:ext cx="5802280" cy="2885489"/>
              <a:chOff x="1097719" y="1294723"/>
              <a:chExt cx="5802280" cy="2885489"/>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046" y="1294723"/>
                <a:ext cx="2821932" cy="2079318"/>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952" y="1294723"/>
                <a:ext cx="2760047" cy="2042187"/>
              </a:xfrm>
              <a:prstGeom prst="rect">
                <a:avLst/>
              </a:prstGeom>
            </p:spPr>
          </p:pic>
          <p:sp>
            <p:nvSpPr>
              <p:cNvPr id="10" name="矩形 9"/>
              <p:cNvSpPr/>
              <p:nvPr/>
            </p:nvSpPr>
            <p:spPr>
              <a:xfrm>
                <a:off x="1097719" y="3336910"/>
                <a:ext cx="2976046" cy="547044"/>
              </a:xfrm>
              <a:prstGeom prst="rect">
                <a:avLst/>
              </a:prstGeom>
            </p:spPr>
            <p:txBody>
              <a:bodyPr wrap="none">
                <a:spAutoFit/>
              </a:bodyPr>
              <a:lstStyle/>
              <a:p>
                <a:r>
                  <a:rPr lang="en-US" altLang="zh-CN" sz="1600" dirty="0"/>
                  <a:t>Incomplete corrosion through hole</a:t>
                </a:r>
              </a:p>
              <a:p>
                <a:r>
                  <a:rPr lang="zh-CN" altLang="zh-CN" sz="1600" dirty="0">
                    <a:latin typeface="Calibri" panose="020F0502020204030204"/>
                    <a:cs typeface="Times New Roman" panose="02020603050405020304" pitchFamily="18" charset="0"/>
                  </a:rPr>
                  <a:t>欠腐蚀通孔</a:t>
                </a:r>
                <a:endParaRPr lang="en-US" altLang="zh-CN" sz="1600" dirty="0"/>
              </a:p>
            </p:txBody>
          </p:sp>
          <p:sp>
            <p:nvSpPr>
              <p:cNvPr id="19" name="矩形 18"/>
              <p:cNvSpPr/>
              <p:nvPr/>
            </p:nvSpPr>
            <p:spPr>
              <a:xfrm>
                <a:off x="4425332" y="3374041"/>
                <a:ext cx="2189286" cy="806171"/>
              </a:xfrm>
              <a:prstGeom prst="rect">
                <a:avLst/>
              </a:prstGeom>
            </p:spPr>
            <p:txBody>
              <a:bodyPr wrap="none">
                <a:spAutoFit/>
              </a:bodyPr>
              <a:lstStyle/>
              <a:p>
                <a:r>
                  <a:rPr lang="en-US" altLang="zh-CN" sz="1600" dirty="0"/>
                  <a:t>Not aligned through hole</a:t>
                </a:r>
              </a:p>
              <a:p>
                <a:r>
                  <a:rPr lang="zh-CN" altLang="zh-CN" sz="1600" dirty="0">
                    <a:latin typeface="Calibri" panose="020F0502020204030204"/>
                    <a:cs typeface="Times New Roman" panose="02020603050405020304" pitchFamily="18" charset="0"/>
                  </a:rPr>
                  <a:t>未对准通孔</a:t>
                </a:r>
                <a:endParaRPr lang="en-US" altLang="zh-CN" sz="1600" dirty="0"/>
              </a:p>
              <a:p>
                <a:endParaRPr lang="zh-CN" altLang="en-US" dirty="0"/>
              </a:p>
            </p:txBody>
          </p:sp>
        </p:grpSp>
      </p:grpSp>
      <p:sp>
        <p:nvSpPr>
          <p:cNvPr id="2" name="文本框 1"/>
          <p:cNvSpPr txBox="1"/>
          <p:nvPr/>
        </p:nvSpPr>
        <p:spPr>
          <a:xfrm>
            <a:off x="3971409" y="934311"/>
            <a:ext cx="3336384" cy="460375"/>
          </a:xfrm>
          <a:prstGeom prst="rect">
            <a:avLst/>
          </a:prstGeom>
          <a:noFill/>
        </p:spPr>
        <p:txBody>
          <a:bodyPr wrap="square" rtlCol="0">
            <a:spAutoFit/>
          </a:bodyPr>
          <a:lstStyle/>
          <a:p>
            <a:r>
              <a:rPr lang="zh-CN" altLang="en-US" sz="2400" dirty="0"/>
              <a:t>芯片缺陷</a:t>
            </a:r>
          </a:p>
        </p:txBody>
      </p:sp>
      <p:sp>
        <p:nvSpPr>
          <p:cNvPr id="1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179512" y="1484784"/>
            <a:ext cx="6408712" cy="854075"/>
          </a:xfrm>
        </p:spPr>
        <p:txBody>
          <a:bodyPr anchor="ctr"/>
          <a:lstStyle/>
          <a:p>
            <a:pPr marL="342900" indent="-342900" algn="ctr"/>
            <a:r>
              <a:rPr lang="zh-CN" altLang="en-US" sz="2800" dirty="0">
                <a:solidFill>
                  <a:schemeClr val="accent1">
                    <a:lumMod val="50000"/>
                  </a:schemeClr>
                </a:solidFill>
                <a:ea typeface="隶书" panose="02010509060101010101" pitchFamily="49" charset="-122"/>
              </a:rPr>
              <a:t>混合集成电路测试与诊断的设备</a:t>
            </a:r>
          </a:p>
        </p:txBody>
      </p:sp>
      <p:sp>
        <p:nvSpPr>
          <p:cNvPr id="3" name="文本框 2"/>
          <p:cNvSpPr txBox="1"/>
          <p:nvPr/>
        </p:nvSpPr>
        <p:spPr>
          <a:xfrm>
            <a:off x="468179" y="2771403"/>
            <a:ext cx="8208912" cy="3415030"/>
          </a:xfrm>
          <a:prstGeom prst="rect">
            <a:avLst/>
          </a:prstGeom>
          <a:noFill/>
        </p:spPr>
        <p:txBody>
          <a:bodyPr wrap="square" rtlCol="0">
            <a:spAutoFit/>
          </a:bodyPr>
          <a:lstStyle/>
          <a:p>
            <a:pPr marL="342900" indent="-342900" latinLnBrk="0">
              <a:lnSpc>
                <a:spcPct val="150000"/>
              </a:lnSpc>
              <a:buAutoNum type="arabicPeriod"/>
            </a:pPr>
            <a:r>
              <a:rPr lang="en-US" altLang="zh-CN" sz="2400" b="1" dirty="0"/>
              <a:t>Automated Test Equipment(ATE)</a:t>
            </a:r>
          </a:p>
          <a:p>
            <a:pPr marL="342900" indent="-342900" latinLnBrk="0">
              <a:lnSpc>
                <a:spcPct val="150000"/>
              </a:lnSpc>
              <a:buFontTx/>
              <a:buAutoNum type="arabicPeriod"/>
            </a:pPr>
            <a:r>
              <a:rPr lang="en-US" altLang="zh-CN" sz="2400" b="1" dirty="0"/>
              <a:t>Wafer Probers(</a:t>
            </a:r>
            <a:r>
              <a:rPr lang="zh-CN" altLang="en-US" sz="2400" b="1" dirty="0"/>
              <a:t>晶圆探针</a:t>
            </a:r>
            <a:r>
              <a:rPr lang="en-US" altLang="zh-CN" sz="2400" b="1" dirty="0"/>
              <a:t>)</a:t>
            </a:r>
          </a:p>
          <a:p>
            <a:pPr marL="342900" indent="-342900" latinLnBrk="0">
              <a:lnSpc>
                <a:spcPct val="150000"/>
              </a:lnSpc>
              <a:buAutoNum type="arabicPeriod"/>
            </a:pPr>
            <a:r>
              <a:rPr lang="en-US" altLang="zh-CN" sz="2400" b="1" dirty="0"/>
              <a:t>Handlers(</a:t>
            </a:r>
            <a:r>
              <a:rPr lang="zh-CN" altLang="en-US" sz="2400" b="1" dirty="0"/>
              <a:t>操作手</a:t>
            </a:r>
            <a:r>
              <a:rPr lang="en-US" altLang="zh-CN" sz="2400" b="1" dirty="0"/>
              <a:t>)</a:t>
            </a:r>
          </a:p>
          <a:p>
            <a:pPr marL="342900" indent="-342900" latinLnBrk="0">
              <a:lnSpc>
                <a:spcPct val="150000"/>
              </a:lnSpc>
              <a:buAutoNum type="arabicPeriod"/>
            </a:pPr>
            <a:r>
              <a:rPr lang="en-US" altLang="zh-CN" sz="2400" b="1" dirty="0"/>
              <a:t>E-Beam Probers(</a:t>
            </a:r>
            <a:r>
              <a:rPr lang="zh-CN" altLang="en-US" sz="2400" b="1" dirty="0"/>
              <a:t>电子探针</a:t>
            </a:r>
            <a:r>
              <a:rPr lang="en-US" altLang="zh-CN" sz="2400" b="1" dirty="0"/>
              <a:t>)</a:t>
            </a:r>
          </a:p>
          <a:p>
            <a:pPr marL="342900" indent="-342900" latinLnBrk="0">
              <a:lnSpc>
                <a:spcPct val="150000"/>
              </a:lnSpc>
              <a:buAutoNum type="arabicPeriod"/>
            </a:pPr>
            <a:r>
              <a:rPr lang="en-US" altLang="zh-CN" sz="2400" b="1" dirty="0" err="1"/>
              <a:t>Forcused</a:t>
            </a:r>
            <a:r>
              <a:rPr lang="en-US" altLang="zh-CN" sz="2400" b="1" dirty="0"/>
              <a:t> Ion Beam Equipment(</a:t>
            </a:r>
            <a:r>
              <a:rPr lang="zh-CN" altLang="en-US" sz="2400" b="1" dirty="0"/>
              <a:t>离子束设备</a:t>
            </a:r>
            <a:r>
              <a:rPr lang="en-US" altLang="zh-CN" sz="2400" b="1" dirty="0"/>
              <a:t>)</a:t>
            </a:r>
          </a:p>
          <a:p>
            <a:pPr marL="342900" indent="-342900" latinLnBrk="0">
              <a:lnSpc>
                <a:spcPct val="150000"/>
              </a:lnSpc>
              <a:buAutoNum type="arabicPeriod"/>
            </a:pPr>
            <a:r>
              <a:rPr lang="en-US" altLang="zh-CN" sz="2400" b="1" dirty="0"/>
              <a:t>Forced-Temperature System(</a:t>
            </a:r>
            <a:r>
              <a:rPr lang="zh-CN" altLang="en-US" sz="2400" b="1" dirty="0"/>
              <a:t>强温度系统</a:t>
            </a:r>
            <a:r>
              <a:rPr lang="en-US" altLang="zh-CN" sz="2400" b="1" dirty="0"/>
              <a:t>)</a:t>
            </a:r>
            <a:endParaRPr lang="zh-CN" altLang="en-US" sz="2400" b="1" dirty="0"/>
          </a:p>
        </p:txBody>
      </p:sp>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3635896" y="116632"/>
            <a:ext cx="4680520" cy="64264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1.1.1 Development of IC</a:t>
            </a:r>
            <a:endParaRPr lang="zh-CN" altLang="en-US" dirty="0">
              <a:solidFill>
                <a:srgbClr val="99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37624"/>
            <a:ext cx="7560840" cy="5670630"/>
          </a:xfrm>
          <a:prstGeom prst="rect">
            <a:avLst/>
          </a:prstGeom>
        </p:spPr>
      </p:pic>
    </p:spTree>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328927" y="859936"/>
            <a:ext cx="8640960" cy="854075"/>
          </a:xfrm>
        </p:spPr>
        <p:txBody>
          <a:bodyPr anchor="ctr"/>
          <a:lstStyle/>
          <a:p>
            <a:pPr marL="342900" indent="-342900" algn="ctr"/>
            <a:r>
              <a:rPr lang="zh-CN" altLang="en-US" sz="2800" dirty="0">
                <a:solidFill>
                  <a:schemeClr val="accent1">
                    <a:lumMod val="50000"/>
                  </a:schemeClr>
                </a:solidFill>
                <a:ea typeface="隶书" panose="02010509060101010101" pitchFamily="49" charset="-122"/>
                <a:sym typeface="+mn-ea"/>
              </a:rPr>
              <a:t>混合集成电路测试与诊断的设备</a:t>
            </a:r>
            <a:endParaRPr lang="zh-CN" altLang="en-US" sz="2800" dirty="0">
              <a:solidFill>
                <a:schemeClr val="accent1">
                  <a:lumMod val="50000"/>
                </a:schemeClr>
              </a:solidFill>
              <a:ea typeface="隶书" panose="02010509060101010101" pitchFamily="49" charset="-122"/>
            </a:endParaRPr>
          </a:p>
        </p:txBody>
      </p:sp>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7504" y="2276872"/>
            <a:ext cx="5006545" cy="3931314"/>
          </a:xfrm>
          <a:prstGeom prst="rect">
            <a:avLst/>
          </a:prstGeom>
        </p:spPr>
      </p:pic>
      <p:pic>
        <p:nvPicPr>
          <p:cNvPr id="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420888"/>
            <a:ext cx="3421063"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303454" y="1336302"/>
            <a:ext cx="8640960" cy="854075"/>
          </a:xfrm>
        </p:spPr>
        <p:txBody>
          <a:bodyPr anchor="ctr"/>
          <a:lstStyle/>
          <a:p>
            <a:pPr marL="342900" indent="-342900" algn="ctr"/>
            <a:r>
              <a:rPr lang="zh-CN" altLang="en-US" sz="2800" dirty="0">
                <a:solidFill>
                  <a:schemeClr val="accent1">
                    <a:lumMod val="50000"/>
                  </a:schemeClr>
                </a:solidFill>
                <a:ea typeface="隶书" panose="02010509060101010101" pitchFamily="49" charset="-122"/>
                <a:sym typeface="+mn-ea"/>
              </a:rPr>
              <a:t>混合集成电路测试与诊断的设备</a:t>
            </a:r>
            <a:endParaRPr lang="zh-CN" altLang="en-US" sz="2800" dirty="0">
              <a:solidFill>
                <a:schemeClr val="accent1">
                  <a:lumMod val="50000"/>
                </a:schemeClr>
              </a:solidFill>
              <a:ea typeface="隶书" panose="02010509060101010101" pitchFamily="49" charset="-122"/>
            </a:endParaRPr>
          </a:p>
        </p:txBody>
      </p:sp>
      <p:sp>
        <p:nvSpPr>
          <p:cNvPr id="5" name="Rectangle 2"/>
          <p:cNvSpPr>
            <a:spLocks noChangeArrowheads="1"/>
          </p:cNvSpPr>
          <p:nvPr/>
        </p:nvSpPr>
        <p:spPr bwMode="auto">
          <a:xfrm>
            <a:off x="2411760" y="63205"/>
            <a:ext cx="673224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marL="0" indent="0" algn="ctr">
              <a:buNone/>
            </a:pPr>
            <a:r>
              <a:rPr lang="en-US" altLang="zh-CN" dirty="0">
                <a:solidFill>
                  <a:srgbClr val="990000"/>
                </a:solidFill>
                <a:latin typeface="微软雅黑" panose="020B0503020204020204" pitchFamily="34" charset="-122"/>
                <a:ea typeface="微软雅黑" panose="020B0503020204020204" pitchFamily="34" charset="-122"/>
                <a:sym typeface="+mn-ea"/>
              </a:rPr>
              <a:t>1.3</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a:t>
            </a:r>
            <a:endParaRPr lang="en-US" altLang="zh-CN" dirty="0">
              <a:solidFill>
                <a:srgbClr val="99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28934" y="2708920"/>
            <a:ext cx="8740953" cy="3370734"/>
          </a:xfrm>
          <a:prstGeom prst="rect">
            <a:avLst/>
          </a:prstGeom>
        </p:spPr>
      </p:pic>
    </p:spTree>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710980" y="1765784"/>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zh-CN" altLang="en-US" sz="2800" b="1" kern="0" dirty="0">
                <a:solidFill>
                  <a:srgbClr val="006666"/>
                </a:solidFill>
                <a:latin typeface="Arial" panose="020B0604020202020204" pitchFamily="34" charset="0"/>
                <a:ea typeface="宋体" panose="02010600030101010101" pitchFamily="2" charset="-122"/>
              </a:rPr>
              <a:t>新型集成电路的发展</a:t>
            </a:r>
          </a:p>
          <a:p>
            <a:pPr lvl="0" eaLnBrk="1" hangingPunct="1">
              <a:lnSpc>
                <a:spcPct val="135000"/>
              </a:lnSpc>
              <a:defRPr/>
            </a:pPr>
            <a:r>
              <a:rPr lang="en-US" altLang="zh-CN" sz="3200" b="1" kern="0" dirty="0">
                <a:solidFill>
                  <a:srgbClr val="006666"/>
                </a:solidFill>
                <a:latin typeface="Arial" panose="020B0604020202020204" pitchFamily="34" charset="0"/>
                <a:ea typeface="宋体" panose="02010600030101010101" pitchFamily="2" charset="-122"/>
              </a:rPr>
              <a:t> </a:t>
            </a:r>
            <a:endParaRPr kumimoji="1" lang="zh-CN" altLang="en-US" sz="3200" b="1" i="0" u="none" strike="noStrike" kern="0" cap="none" spc="0" normalizeH="0" baseline="0" noProof="0" dirty="0">
              <a:ln>
                <a:noFill/>
              </a:ln>
              <a:solidFill>
                <a:srgbClr val="2E9035"/>
              </a:solidFill>
              <a:effectLst/>
              <a:uLnTx/>
              <a:uFillTx/>
              <a:latin typeface="Times New Roman" panose="02020603050405020304" pitchFamily="18" charset="0"/>
              <a:ea typeface="宋体" panose="02010600030101010101" pitchFamily="2" charset="-122"/>
              <a:sym typeface="Wingdings" panose="05000000000000000000" pitchFamily="2" charset="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537" y="2201555"/>
            <a:ext cx="8105357" cy="3816424"/>
          </a:xfrm>
          <a:prstGeom prst="rect">
            <a:avLst/>
          </a:prstGeom>
        </p:spPr>
      </p:pic>
      <p:sp>
        <p:nvSpPr>
          <p:cNvPr id="5" name="Rectangle 2"/>
          <p:cNvSpPr>
            <a:spLocks noChangeArrowheads="1"/>
          </p:cNvSpPr>
          <p:nvPr/>
        </p:nvSpPr>
        <p:spPr bwMode="auto">
          <a:xfrm>
            <a:off x="1187634"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1.4</a:t>
            </a:r>
            <a:r>
              <a:rPr lang="zh-CN" altLang="en-US" dirty="0">
                <a:solidFill>
                  <a:srgbClr val="990000"/>
                </a:solidFill>
                <a:latin typeface="微软雅黑" panose="020B0503020204020204" pitchFamily="34" charset="-122"/>
                <a:ea typeface="微软雅黑" panose="020B0503020204020204" pitchFamily="34" charset="-122"/>
              </a:rPr>
              <a:t>  混合集成电路测试面临的挑战</a:t>
            </a:r>
          </a:p>
        </p:txBody>
      </p:sp>
    </p:spTree>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323528" y="1062242"/>
            <a:ext cx="468052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cene3d>
              <a:camera prst="orthographicFront"/>
              <a:lightRig rig="threePt" dir="t"/>
            </a:scene3d>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3200" b="1" kern="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 </a:t>
            </a:r>
            <a:r>
              <a:rPr lang="zh-CN" altLang="en-US" sz="2800" b="1" dirty="0">
                <a:ln/>
                <a:solidFill>
                  <a:schemeClr val="tx1"/>
                </a:solidFill>
                <a:effectLst>
                  <a:outerShdw blurRad="38100" dist="19050" dir="2700000" algn="tl" rotWithShape="0">
                    <a:schemeClr val="dk1">
                      <a:alpha val="40000"/>
                    </a:schemeClr>
                  </a:outerShdw>
                </a:effectLst>
              </a:rPr>
              <a:t>上市时间</a:t>
            </a:r>
          </a:p>
        </p:txBody>
      </p:sp>
      <p:pic>
        <p:nvPicPr>
          <p:cNvPr id="2" name="图片 1"/>
          <p:cNvPicPr>
            <a:picLocks noChangeAspect="1"/>
          </p:cNvPicPr>
          <p:nvPr/>
        </p:nvPicPr>
        <p:blipFill>
          <a:blip r:embed="rId2"/>
          <a:stretch>
            <a:fillRect/>
          </a:stretch>
        </p:blipFill>
        <p:spPr>
          <a:xfrm>
            <a:off x="683568" y="2093676"/>
            <a:ext cx="7645629" cy="4749558"/>
          </a:xfrm>
          <a:prstGeom prst="rect">
            <a:avLst/>
          </a:prstGeom>
        </p:spPr>
      </p:pic>
      <p:sp>
        <p:nvSpPr>
          <p:cNvPr id="8" name="Rectangle 2"/>
          <p:cNvSpPr>
            <a:spLocks noChangeArrowheads="1"/>
          </p:cNvSpPr>
          <p:nvPr/>
        </p:nvSpPr>
        <p:spPr bwMode="auto">
          <a:xfrm>
            <a:off x="1244149"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rPr>
              <a:t>1.4</a:t>
            </a:r>
            <a:r>
              <a:rPr lang="zh-CN" altLang="en-US" dirty="0">
                <a:solidFill>
                  <a:srgbClr val="990000"/>
                </a:solidFill>
                <a:latin typeface="微软雅黑" panose="020B0503020204020204" pitchFamily="34" charset="-122"/>
                <a:ea typeface="微软雅黑" panose="020B0503020204020204" pitchFamily="34" charset="-122"/>
              </a:rPr>
              <a:t>  </a:t>
            </a:r>
            <a:r>
              <a:rPr lang="zh-CN" altLang="en-US" dirty="0">
                <a:solidFill>
                  <a:srgbClr val="990000"/>
                </a:solidFill>
                <a:latin typeface="微软雅黑" panose="020B0503020204020204" pitchFamily="34" charset="-122"/>
                <a:ea typeface="微软雅黑" panose="020B0503020204020204" pitchFamily="34" charset="-122"/>
                <a:sym typeface="+mn-ea"/>
              </a:rPr>
              <a:t>混合集成电路测试面临的挑战</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269849" y="1367375"/>
            <a:ext cx="861621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2800" b="1" dirty="0">
                <a:solidFill>
                  <a:schemeClr val="tx1"/>
                </a:solidFill>
              </a:rPr>
              <a:t>   </a:t>
            </a:r>
            <a:r>
              <a:rPr lang="zh-CN" altLang="en-US" sz="2800" b="1" dirty="0">
                <a:solidFill>
                  <a:schemeClr val="tx1"/>
                </a:solidFill>
              </a:rPr>
              <a:t>准确性、可重复性及相关性</a:t>
            </a:r>
          </a:p>
        </p:txBody>
      </p:sp>
      <p:sp>
        <p:nvSpPr>
          <p:cNvPr id="2" name="矩形 1"/>
          <p:cNvSpPr/>
          <p:nvPr/>
        </p:nvSpPr>
        <p:spPr>
          <a:xfrm>
            <a:off x="501834" y="2289804"/>
            <a:ext cx="8220999" cy="706755"/>
          </a:xfrm>
          <a:prstGeom prst="rect">
            <a:avLst/>
          </a:prstGeom>
        </p:spPr>
        <p:txBody>
          <a:bodyPr wrap="square">
            <a:spAutoFit/>
          </a:bodyPr>
          <a:lstStyle/>
          <a:p>
            <a:r>
              <a:rPr lang="en-US" altLang="zh-CN" sz="2000" b="1" dirty="0">
                <a:solidFill>
                  <a:schemeClr val="accent4">
                    <a:lumMod val="75000"/>
                    <a:lumOff val="25000"/>
                  </a:schemeClr>
                </a:solidFill>
              </a:rPr>
              <a:t>电磁干扰</a:t>
            </a:r>
            <a:r>
              <a:rPr lang="zh-CN" altLang="en-US" sz="2000" b="1" dirty="0">
                <a:solidFill>
                  <a:schemeClr val="accent4">
                    <a:lumMod val="75000"/>
                    <a:lumOff val="25000"/>
                  </a:schemeClr>
                </a:solidFill>
              </a:rPr>
              <a:t>、</a:t>
            </a:r>
            <a:r>
              <a:rPr lang="en-US" altLang="zh-CN" sz="2000" b="1" dirty="0">
                <a:solidFill>
                  <a:schemeClr val="accent4">
                    <a:lumMod val="75000"/>
                    <a:lumOff val="25000"/>
                  </a:schemeClr>
                </a:solidFill>
              </a:rPr>
              <a:t>未正确校准的仪器</a:t>
            </a:r>
            <a:r>
              <a:rPr lang="zh-CN" altLang="en-US" sz="2000" b="1" dirty="0">
                <a:solidFill>
                  <a:schemeClr val="accent4">
                    <a:lumMod val="75000"/>
                    <a:lumOff val="25000"/>
                  </a:schemeClr>
                </a:solidFill>
              </a:rPr>
              <a:t>、</a:t>
            </a:r>
            <a:r>
              <a:rPr lang="en-US" altLang="zh-CN" sz="2000" b="1" dirty="0">
                <a:solidFill>
                  <a:schemeClr val="accent4">
                    <a:lumMod val="75000"/>
                    <a:lumOff val="25000"/>
                  </a:schemeClr>
                </a:solidFill>
              </a:rPr>
              <a:t>不在正确范围内的仪器以及在错误条件下进行的测量都可能导致测量</a:t>
            </a:r>
            <a:r>
              <a:rPr lang="zh-CN" altLang="en-US" sz="2000" b="1" dirty="0">
                <a:solidFill>
                  <a:schemeClr val="accent4">
                    <a:lumMod val="75000"/>
                    <a:lumOff val="25000"/>
                  </a:schemeClr>
                </a:solidFill>
              </a:rPr>
              <a:t>结果的</a:t>
            </a:r>
            <a:r>
              <a:rPr lang="en-US" altLang="zh-CN" sz="2000" b="1" dirty="0">
                <a:solidFill>
                  <a:schemeClr val="accent4">
                    <a:lumMod val="75000"/>
                    <a:lumOff val="25000"/>
                  </a:schemeClr>
                </a:solidFill>
              </a:rPr>
              <a:t>不准确。</a:t>
            </a:r>
          </a:p>
        </p:txBody>
      </p:sp>
      <p:sp>
        <p:nvSpPr>
          <p:cNvPr id="6" name="矩形 5"/>
          <p:cNvSpPr/>
          <p:nvPr/>
        </p:nvSpPr>
        <p:spPr>
          <a:xfrm>
            <a:off x="501863" y="4036685"/>
            <a:ext cx="8220999" cy="398780"/>
          </a:xfrm>
          <a:prstGeom prst="rect">
            <a:avLst/>
          </a:prstGeom>
        </p:spPr>
        <p:txBody>
          <a:bodyPr wrap="square">
            <a:spAutoFit/>
          </a:bodyPr>
          <a:lstStyle/>
          <a:p>
            <a:r>
              <a:rPr lang="en-US" altLang="zh-CN" sz="2000" b="1" dirty="0">
                <a:solidFill>
                  <a:schemeClr val="accent4">
                    <a:lumMod val="75000"/>
                    <a:lumOff val="25000"/>
                  </a:schemeClr>
                </a:solidFill>
              </a:rPr>
              <a:t>重复性是指测试人员和测试程序在多个测试中</a:t>
            </a:r>
            <a:r>
              <a:rPr lang="zh-CN" altLang="en-US" sz="2000" b="1" dirty="0">
                <a:solidFill>
                  <a:schemeClr val="accent4">
                    <a:lumMod val="75000"/>
                    <a:lumOff val="25000"/>
                  </a:schemeClr>
                </a:solidFill>
              </a:rPr>
              <a:t>测得</a:t>
            </a:r>
            <a:r>
              <a:rPr lang="en-US" altLang="zh-CN" sz="2000" b="1" dirty="0">
                <a:solidFill>
                  <a:schemeClr val="accent4">
                    <a:lumMod val="75000"/>
                    <a:lumOff val="25000"/>
                  </a:schemeClr>
                </a:solidFill>
              </a:rPr>
              <a:t>相同结果的能力。</a:t>
            </a:r>
          </a:p>
        </p:txBody>
      </p:sp>
      <p:sp>
        <p:nvSpPr>
          <p:cNvPr id="7" name="矩形 6"/>
          <p:cNvSpPr/>
          <p:nvPr/>
        </p:nvSpPr>
        <p:spPr>
          <a:xfrm>
            <a:off x="501864" y="5445224"/>
            <a:ext cx="8220999" cy="398780"/>
          </a:xfrm>
          <a:prstGeom prst="rect">
            <a:avLst/>
          </a:prstGeom>
        </p:spPr>
        <p:txBody>
          <a:bodyPr wrap="square">
            <a:spAutoFit/>
          </a:bodyPr>
          <a:lstStyle/>
          <a:p>
            <a:r>
              <a:rPr lang="zh-CN" altLang="en-US" sz="2000" b="1" dirty="0">
                <a:solidFill>
                  <a:schemeClr val="accent4">
                    <a:lumMod val="75000"/>
                    <a:lumOff val="25000"/>
                  </a:schemeClr>
                </a:solidFill>
              </a:rPr>
              <a:t>在不同测试仪器上得出的结果之间的相关性是个问题。</a:t>
            </a:r>
          </a:p>
        </p:txBody>
      </p:sp>
      <p:sp>
        <p:nvSpPr>
          <p:cNvPr id="11" name="Rectangle 2"/>
          <p:cNvSpPr>
            <a:spLocks noChangeArrowheads="1"/>
          </p:cNvSpPr>
          <p:nvPr/>
        </p:nvSpPr>
        <p:spPr bwMode="auto">
          <a:xfrm>
            <a:off x="1187634"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1.4</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混合集成电路测试面临的挑战</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617004" y="1206433"/>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sz="2800" b="1" dirty="0">
                <a:solidFill>
                  <a:schemeClr val="tx1"/>
                </a:solidFill>
              </a:rPr>
              <a:t>机电夹具的挑战</a:t>
            </a:r>
          </a:p>
        </p:txBody>
      </p:sp>
      <p:sp>
        <p:nvSpPr>
          <p:cNvPr id="2" name="矩形 1"/>
          <p:cNvSpPr/>
          <p:nvPr/>
        </p:nvSpPr>
        <p:spPr>
          <a:xfrm>
            <a:off x="4716016" y="2566199"/>
            <a:ext cx="4427984" cy="2676525"/>
          </a:xfrm>
          <a:prstGeom prst="rect">
            <a:avLst/>
          </a:prstGeom>
        </p:spPr>
        <p:txBody>
          <a:bodyPr wrap="square">
            <a:spAutoFit/>
          </a:bodyPr>
          <a:lstStyle/>
          <a:p>
            <a:r>
              <a:rPr lang="en-US" altLang="zh-CN" sz="2400" b="1" dirty="0">
                <a:solidFill>
                  <a:schemeClr val="accent4">
                    <a:lumMod val="75000"/>
                    <a:lumOff val="25000"/>
                  </a:schemeClr>
                </a:solidFill>
              </a:rPr>
              <a:t>测试探针和DIB</a:t>
            </a:r>
            <a:r>
              <a:rPr lang="zh-CN" altLang="en-US" sz="2400" b="1" dirty="0">
                <a:solidFill>
                  <a:schemeClr val="accent4">
                    <a:lumMod val="75000"/>
                    <a:lumOff val="25000"/>
                  </a:schemeClr>
                </a:solidFill>
              </a:rPr>
              <a:t>板</a:t>
            </a:r>
            <a:r>
              <a:rPr lang="en-US" altLang="zh-CN" sz="2400" b="1" dirty="0">
                <a:solidFill>
                  <a:schemeClr val="accent4">
                    <a:lumMod val="75000"/>
                    <a:lumOff val="25000"/>
                  </a:schemeClr>
                </a:solidFill>
              </a:rPr>
              <a:t>最终必须通过分选器或探针接触DUT。 ATE行业中有一些机械标准规定了如何将测试仪与分类仪和探针连接。 测试工程师设计的DIB</a:t>
            </a:r>
            <a:r>
              <a:rPr lang="zh-CN" altLang="en-US" sz="2400" b="1" dirty="0">
                <a:solidFill>
                  <a:schemeClr val="accent4">
                    <a:lumMod val="75000"/>
                    <a:lumOff val="25000"/>
                  </a:schemeClr>
                </a:solidFill>
              </a:rPr>
              <a:t>板</a:t>
            </a:r>
            <a:r>
              <a:rPr lang="en-US" altLang="zh-CN" sz="2400" b="1" dirty="0">
                <a:solidFill>
                  <a:schemeClr val="accent4">
                    <a:lumMod val="75000"/>
                    <a:lumOff val="25000"/>
                  </a:schemeClr>
                </a:solidFill>
              </a:rPr>
              <a:t>必须同时满足电气和机械要求。</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5350" b="18500"/>
          <a:stretch>
            <a:fillRect/>
          </a:stretch>
        </p:blipFill>
        <p:spPr>
          <a:xfrm>
            <a:off x="323528" y="2433106"/>
            <a:ext cx="4000500" cy="3528392"/>
          </a:xfrm>
          <a:prstGeom prst="rect">
            <a:avLst/>
          </a:prstGeom>
        </p:spPr>
      </p:pic>
      <p:sp>
        <p:nvSpPr>
          <p:cNvPr id="4" name="矩形 3"/>
          <p:cNvSpPr/>
          <p:nvPr/>
        </p:nvSpPr>
        <p:spPr>
          <a:xfrm>
            <a:off x="827584" y="6080071"/>
            <a:ext cx="2189480" cy="368300"/>
          </a:xfrm>
          <a:prstGeom prst="rect">
            <a:avLst/>
          </a:prstGeom>
        </p:spPr>
        <p:txBody>
          <a:bodyPr wrap="none">
            <a:spAutoFit/>
          </a:bodyPr>
          <a:lstStyle/>
          <a:p>
            <a:r>
              <a:rPr lang="en-US" altLang="zh-CN" dirty="0"/>
              <a:t>BGA152</a:t>
            </a:r>
            <a:r>
              <a:rPr lang="zh-CN" altLang="en-US" dirty="0"/>
              <a:t>芯片测试座</a:t>
            </a:r>
          </a:p>
        </p:txBody>
      </p:sp>
      <p:sp>
        <p:nvSpPr>
          <p:cNvPr id="10" name="Rectangle 2"/>
          <p:cNvSpPr>
            <a:spLocks noChangeArrowheads="1"/>
          </p:cNvSpPr>
          <p:nvPr/>
        </p:nvSpPr>
        <p:spPr bwMode="auto">
          <a:xfrm>
            <a:off x="1126674"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1.4</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混合集成电路测试面临的挑战</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422423" y="1215105"/>
            <a:ext cx="807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zh-CN" altLang="en-US" sz="3200" b="1" dirty="0">
                <a:solidFill>
                  <a:schemeClr val="tx1"/>
                </a:solidFill>
                <a:sym typeface="+mn-ea"/>
              </a:rPr>
              <a:t>生产测试的经济性</a:t>
            </a:r>
          </a:p>
        </p:txBody>
      </p:sp>
      <p:sp>
        <p:nvSpPr>
          <p:cNvPr id="2" name="矩形 1"/>
          <p:cNvSpPr/>
          <p:nvPr/>
        </p:nvSpPr>
        <p:spPr>
          <a:xfrm>
            <a:off x="287658" y="1899029"/>
            <a:ext cx="8568627" cy="1198880"/>
          </a:xfrm>
          <a:prstGeom prst="rect">
            <a:avLst/>
          </a:prstGeom>
        </p:spPr>
        <p:txBody>
          <a:bodyPr wrap="square">
            <a:spAutoFit/>
          </a:bodyPr>
          <a:lstStyle/>
          <a:p>
            <a:r>
              <a:rPr lang="zh-CN" altLang="en-US" sz="2400" b="1" dirty="0">
                <a:solidFill>
                  <a:schemeClr val="accent4">
                    <a:lumMod val="75000"/>
                    <a:lumOff val="25000"/>
                  </a:schemeClr>
                </a:solidFill>
              </a:rPr>
              <a:t>短测试时间与高测量准确性之间的矛盾</a:t>
            </a:r>
          </a:p>
          <a:p>
            <a:pPr marL="0" indent="0">
              <a:buFont typeface="Wingdings" panose="05000000000000000000" pitchFamily="2" charset="2"/>
              <a:buNone/>
            </a:pPr>
            <a:r>
              <a:rPr lang="zh-CN" altLang="en-US" sz="2400" b="1" dirty="0">
                <a:solidFill>
                  <a:schemeClr val="accent4">
                    <a:lumMod val="75000"/>
                    <a:lumOff val="25000"/>
                  </a:schemeClr>
                </a:solidFill>
              </a:rPr>
              <a:t>⚪最小化测试时间并最大化测试吞吐量</a:t>
            </a:r>
            <a:endParaRPr lang="en-US" altLang="zh-CN" sz="2400" b="1" dirty="0">
              <a:solidFill>
                <a:schemeClr val="accent4">
                  <a:lumMod val="75000"/>
                  <a:lumOff val="25000"/>
                </a:schemeClr>
              </a:solidFill>
            </a:endParaRPr>
          </a:p>
          <a:p>
            <a:pPr marL="0" indent="0">
              <a:buFont typeface="Wingdings" panose="05000000000000000000" pitchFamily="2" charset="2"/>
              <a:buNone/>
            </a:pPr>
            <a:r>
              <a:rPr lang="zh-CN" altLang="en-US" sz="2400" b="1" dirty="0">
                <a:solidFill>
                  <a:schemeClr val="accent4">
                    <a:lumMod val="75000"/>
                    <a:lumOff val="25000"/>
                  </a:schemeClr>
                </a:solidFill>
              </a:rPr>
              <a:t>⚪做多站点的测试</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331" y="3501008"/>
            <a:ext cx="4538408" cy="3011334"/>
          </a:xfrm>
          <a:prstGeom prst="rect">
            <a:avLst/>
          </a:prstGeom>
        </p:spPr>
      </p:pic>
      <p:sp>
        <p:nvSpPr>
          <p:cNvPr id="5" name="文本框 4"/>
          <p:cNvSpPr txBox="1"/>
          <p:nvPr/>
        </p:nvSpPr>
        <p:spPr>
          <a:xfrm>
            <a:off x="3131840" y="6488668"/>
            <a:ext cx="3600400" cy="369332"/>
          </a:xfrm>
          <a:prstGeom prst="rect">
            <a:avLst/>
          </a:prstGeom>
          <a:noFill/>
        </p:spPr>
        <p:txBody>
          <a:bodyPr wrap="square" rtlCol="0">
            <a:spAutoFit/>
          </a:bodyPr>
          <a:lstStyle/>
          <a:p>
            <a:r>
              <a:rPr lang="en-US" altLang="zh-CN" dirty="0"/>
              <a:t>Teradyne dual probe A575 tester</a:t>
            </a:r>
            <a:endParaRPr lang="zh-CN" altLang="en-US" dirty="0"/>
          </a:p>
        </p:txBody>
      </p:sp>
      <p:sp>
        <p:nvSpPr>
          <p:cNvPr id="6" name="文本框 5"/>
          <p:cNvSpPr txBox="1"/>
          <p:nvPr/>
        </p:nvSpPr>
        <p:spPr>
          <a:xfrm>
            <a:off x="1835696" y="391292"/>
            <a:ext cx="7186930" cy="478155"/>
          </a:xfrm>
          <a:prstGeom prst="rect">
            <a:avLst/>
          </a:prstGeom>
          <a:noFill/>
        </p:spPr>
        <p:txBody>
          <a:bodyPr wrap="square" rtlCol="0">
            <a:spAutoFit/>
          </a:bodyPr>
          <a:lstStyle/>
          <a:p>
            <a:pPr algn="ctr" eaLnBrk="1" hangingPunct="1">
              <a:lnSpc>
                <a:spcPct val="90000"/>
              </a:lnSpc>
              <a:spcBef>
                <a:spcPct val="0"/>
              </a:spcBef>
              <a:buClrTx/>
              <a:buSzTx/>
              <a:buFontTx/>
              <a:buNone/>
            </a:pPr>
            <a:r>
              <a:rPr lang="en-US" altLang="zh-CN" sz="2800" b="1" dirty="0">
                <a:solidFill>
                  <a:srgbClr val="990000"/>
                </a:solidFill>
                <a:latin typeface="微软雅黑" panose="020B0503020204020204" pitchFamily="34" charset="-122"/>
                <a:ea typeface="微软雅黑" panose="020B0503020204020204" pitchFamily="34" charset="-122"/>
                <a:sym typeface="+mn-ea"/>
              </a:rPr>
              <a:t>1.4</a:t>
            </a:r>
            <a:r>
              <a:rPr lang="zh-CN" altLang="en-US" sz="2800" b="1" dirty="0">
                <a:solidFill>
                  <a:srgbClr val="990000"/>
                </a:solidFill>
                <a:latin typeface="微软雅黑" panose="020B0503020204020204" pitchFamily="34" charset="-122"/>
                <a:ea typeface="微软雅黑" panose="020B0503020204020204" pitchFamily="34" charset="-122"/>
                <a:sym typeface="+mn-ea"/>
              </a:rPr>
              <a:t>  混合集成电路测试面临的挑战</a:t>
            </a:r>
            <a:endParaRPr lang="zh-CN" altLang="en-US" sz="2800" b="1" dirty="0"/>
          </a:p>
        </p:txBody>
      </p:sp>
    </p:spTree>
  </p:cSld>
  <p:clrMapOvr>
    <a:masterClrMapping/>
  </p:clrMapOvr>
  <p:transition spd="slow">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1062023" y="1810383"/>
            <a:ext cx="196292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kumimoji="1" lang="en-US" altLang="zh-CN" sz="3200" b="1" i="0" u="none" strike="noStrike" kern="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sym typeface="Wingdings" panose="05000000000000000000" pitchFamily="2" charset="2"/>
              </a:rPr>
              <a:t>SoC</a:t>
            </a:r>
            <a:r>
              <a:rPr kumimoji="1" lang="en-US" altLang="zh-CN" sz="32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sym typeface="Wingdings" panose="05000000000000000000" pitchFamily="2" charset="2"/>
              </a:rPr>
              <a:t> </a:t>
            </a:r>
            <a:r>
              <a:rPr kumimoji="1" lang="zh-CN" altLang="en-US" sz="32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sym typeface="Wingdings" panose="05000000000000000000" pitchFamily="2" charset="2"/>
              </a:rPr>
              <a:t>测试</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664" t="5752" r="4640" b="6017"/>
          <a:stretch>
            <a:fillRect/>
          </a:stretch>
        </p:blipFill>
        <p:spPr>
          <a:xfrm>
            <a:off x="191914" y="2348880"/>
            <a:ext cx="4176464" cy="3168352"/>
          </a:xfrm>
          <a:prstGeom prst="rect">
            <a:avLst/>
          </a:prstGeom>
        </p:spPr>
      </p:pic>
      <p:sp>
        <p:nvSpPr>
          <p:cNvPr id="4" name="矩形 3"/>
          <p:cNvSpPr/>
          <p:nvPr/>
        </p:nvSpPr>
        <p:spPr>
          <a:xfrm>
            <a:off x="4076700" y="2115185"/>
            <a:ext cx="4740910" cy="1568450"/>
          </a:xfrm>
          <a:prstGeom prst="rect">
            <a:avLst/>
          </a:prstGeom>
        </p:spPr>
        <p:txBody>
          <a:bodyPr wrap="square">
            <a:spAutoFit/>
          </a:bodyPr>
          <a:lstStyle/>
          <a:p>
            <a:r>
              <a:rPr lang="zh-CN" altLang="en-US" sz="2400" b="1" dirty="0"/>
              <a:t>在</a:t>
            </a:r>
            <a:r>
              <a:rPr lang="en-US" altLang="zh-CN" sz="2400" b="1" dirty="0" err="1"/>
              <a:t>迫在眉睫的上市时间和复杂</a:t>
            </a:r>
            <a:r>
              <a:rPr lang="zh-CN" altLang="en-US" sz="2400" b="1" dirty="0"/>
              <a:t>度日益提高</a:t>
            </a:r>
            <a:r>
              <a:rPr lang="en-US" altLang="zh-CN" sz="2400" b="1" dirty="0" err="1"/>
              <a:t>的芯片</a:t>
            </a:r>
            <a:r>
              <a:rPr lang="zh-CN" altLang="en-US" sz="2400" b="1" dirty="0"/>
              <a:t>的双重压力下</a:t>
            </a:r>
            <a:r>
              <a:rPr lang="en-US" altLang="zh-CN" sz="2400" b="1" dirty="0"/>
              <a:t>，</a:t>
            </a:r>
            <a:r>
              <a:rPr lang="en-US" altLang="zh-CN" sz="2400" b="1" dirty="0" err="1"/>
              <a:t>对SoC测试技术提出了越来越高的要求</a:t>
            </a:r>
            <a:endParaRPr lang="en-US" altLang="zh-CN" sz="2400" b="1" dirty="0"/>
          </a:p>
        </p:txBody>
      </p:sp>
      <p:graphicFrame>
        <p:nvGraphicFramePr>
          <p:cNvPr id="9" name="Object 3"/>
          <p:cNvGraphicFramePr>
            <a:graphicFrameLocks noChangeAspect="1"/>
          </p:cNvGraphicFramePr>
          <p:nvPr/>
        </p:nvGraphicFramePr>
        <p:xfrm>
          <a:off x="5220072" y="4423507"/>
          <a:ext cx="2484437" cy="2463800"/>
        </p:xfrm>
        <a:graphic>
          <a:graphicData uri="http://schemas.openxmlformats.org/presentationml/2006/ole">
            <mc:AlternateContent xmlns:mc="http://schemas.openxmlformats.org/markup-compatibility/2006">
              <mc:Choice xmlns:v="urn:schemas-microsoft-com:vml" Requires="v">
                <p:oleObj spid="_x0000_s75838" name="位图图像" r:id="rId4" imgW="2613660" imgH="2590800" progId="PBrush">
                  <p:embed/>
                </p:oleObj>
              </mc:Choice>
              <mc:Fallback>
                <p:oleObj name="位图图像" r:id="rId4" imgW="2613660" imgH="2590800"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4423507"/>
                        <a:ext cx="248443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
          <p:cNvSpPr>
            <a:spLocks noChangeArrowheads="1"/>
          </p:cNvSpPr>
          <p:nvPr/>
        </p:nvSpPr>
        <p:spPr bwMode="auto">
          <a:xfrm>
            <a:off x="1187634"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1.4</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混合集成电路测试面临的挑战</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bwMode="auto">
          <a:xfrm>
            <a:off x="467544" y="2348880"/>
            <a:ext cx="16561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lvl="0" eaLnBrk="1" hangingPunct="1">
              <a:lnSpc>
                <a:spcPct val="135000"/>
              </a:lnSpc>
              <a:defRPr/>
            </a:pPr>
            <a:r>
              <a:rPr lang="en-US" altLang="zh-CN" b="1" dirty="0">
                <a:solidFill>
                  <a:schemeClr val="tx1"/>
                </a:solidFill>
              </a:rPr>
              <a:t> </a:t>
            </a:r>
            <a:r>
              <a:rPr lang="en-US" altLang="zh-CN" sz="2800" b="1" dirty="0">
                <a:solidFill>
                  <a:schemeClr val="tx1"/>
                </a:solidFill>
              </a:rPr>
              <a:t>RF test</a:t>
            </a:r>
            <a:endParaRPr kumimoji="1"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sym typeface="Wingdings" panose="05000000000000000000" pitchFamily="2" charset="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649" y="1790452"/>
            <a:ext cx="5356325" cy="4028166"/>
          </a:xfrm>
          <a:prstGeom prst="rect">
            <a:avLst/>
          </a:prstGeom>
        </p:spPr>
      </p:pic>
      <p:sp>
        <p:nvSpPr>
          <p:cNvPr id="5" name="矩形 4"/>
          <p:cNvSpPr/>
          <p:nvPr/>
        </p:nvSpPr>
        <p:spPr>
          <a:xfrm>
            <a:off x="3464548" y="6070282"/>
            <a:ext cx="3762568" cy="369332"/>
          </a:xfrm>
          <a:prstGeom prst="rect">
            <a:avLst/>
          </a:prstGeom>
        </p:spPr>
        <p:txBody>
          <a:bodyPr wrap="none">
            <a:spAutoFit/>
          </a:bodyPr>
          <a:lstStyle/>
          <a:p>
            <a:r>
              <a:rPr lang="en-US" altLang="zh-CN" dirty="0"/>
              <a:t>52RD_Radio frequency testing tool</a:t>
            </a:r>
            <a:endParaRPr lang="zh-CN" altLang="en-US" dirty="0"/>
          </a:p>
        </p:txBody>
      </p:sp>
      <p:sp>
        <p:nvSpPr>
          <p:cNvPr id="8" name="Rectangle 2"/>
          <p:cNvSpPr>
            <a:spLocks noChangeArrowheads="1"/>
          </p:cNvSpPr>
          <p:nvPr/>
        </p:nvSpPr>
        <p:spPr bwMode="auto">
          <a:xfrm>
            <a:off x="1188269" y="-50"/>
            <a:ext cx="7956376"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en-US" altLang="zh-CN" dirty="0">
                <a:solidFill>
                  <a:srgbClr val="990000"/>
                </a:solidFill>
                <a:latin typeface="微软雅黑" panose="020B0503020204020204" pitchFamily="34" charset="-122"/>
                <a:ea typeface="微软雅黑" panose="020B0503020204020204" pitchFamily="34" charset="-122"/>
                <a:sym typeface="+mn-ea"/>
              </a:rPr>
              <a:t>1.4</a:t>
            </a:r>
            <a:r>
              <a:rPr lang="zh-CN" altLang="en-US" dirty="0">
                <a:solidFill>
                  <a:srgbClr val="990000"/>
                </a:solidFill>
                <a:latin typeface="微软雅黑" panose="020B0503020204020204" pitchFamily="34" charset="-122"/>
                <a:ea typeface="微软雅黑" panose="020B0503020204020204" pitchFamily="34" charset="-122"/>
                <a:sym typeface="+mn-ea"/>
              </a:rPr>
              <a:t>  混合集成电路测试面临的挑战</a:t>
            </a:r>
            <a:endParaRPr lang="en-US" altLang="zh-CN" dirty="0">
              <a:solidFill>
                <a:srgbClr val="990000"/>
              </a:solidFill>
              <a:latin typeface="微软雅黑" panose="020B0503020204020204" pitchFamily="34" charset="-122"/>
              <a:ea typeface="微软雅黑" panose="020B0503020204020204" pitchFamily="34" charset="-122"/>
            </a:endParaRPr>
          </a:p>
        </p:txBody>
      </p:sp>
    </p:spTree>
  </p:cSld>
  <p:clrMapOvr>
    <a:masterClrMapping/>
  </p:clrMapOvr>
  <p:transition spd="slow">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195354" y="105197"/>
            <a:ext cx="5400600" cy="727907"/>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b"/>
          <a:lstStyle>
            <a:lvl1pPr>
              <a:spcBef>
                <a:spcPct val="20000"/>
              </a:spcBef>
              <a:buClr>
                <a:schemeClr val="tx1"/>
              </a:buClr>
              <a:buSzPct val="75000"/>
              <a:buFont typeface="Wingdings" panose="05000000000000000000" pitchFamily="2" charset="2"/>
              <a:buChar char="l"/>
              <a:defRPr sz="2800" b="1">
                <a:solidFill>
                  <a:srgbClr val="083CB0"/>
                </a:solidFill>
                <a:latin typeface="Arial" panose="020B0604020202020204" pitchFamily="34" charset="0"/>
                <a:ea typeface="楷体_GB2312" pitchFamily="49" charset="-122"/>
              </a:defRPr>
            </a:lvl1pPr>
            <a:lvl2pPr marL="742950" indent="-285750">
              <a:spcBef>
                <a:spcPct val="20000"/>
              </a:spcBef>
              <a:buClr>
                <a:schemeClr val="tx1"/>
              </a:buClr>
              <a:buSzPct val="75000"/>
              <a:buChar char="–"/>
              <a:defRPr sz="2400" b="1">
                <a:solidFill>
                  <a:srgbClr val="083CB0"/>
                </a:solidFill>
                <a:latin typeface="Arial" panose="020B0604020202020204" pitchFamily="34" charset="0"/>
                <a:ea typeface="楷体_GB2312" pitchFamily="49" charset="-122"/>
              </a:defRPr>
            </a:lvl2pPr>
            <a:lvl3pPr marL="1143000" indent="-228600">
              <a:spcBef>
                <a:spcPct val="20000"/>
              </a:spcBef>
              <a:buClr>
                <a:schemeClr val="tx1"/>
              </a:buClr>
              <a:buSzPct val="75000"/>
              <a:buFont typeface="Wingdings" panose="05000000000000000000" pitchFamily="2" charset="2"/>
              <a:buChar char="l"/>
              <a:defRPr sz="2000">
                <a:solidFill>
                  <a:srgbClr val="083CB0"/>
                </a:solidFill>
                <a:latin typeface="Arial" panose="020B0604020202020204" pitchFamily="34" charset="0"/>
                <a:ea typeface="楷体_GB2312" pitchFamily="49" charset="-122"/>
              </a:defRPr>
            </a:lvl3pPr>
            <a:lvl4pPr marL="1600200" indent="-228600">
              <a:spcBef>
                <a:spcPct val="20000"/>
              </a:spcBef>
              <a:buClr>
                <a:schemeClr val="tx1"/>
              </a:buClr>
              <a:buSzPct val="80000"/>
              <a:buChar char="–"/>
              <a:defRPr>
                <a:solidFill>
                  <a:srgbClr val="083CB0"/>
                </a:solidFill>
                <a:latin typeface="Arial" panose="020B0604020202020204" pitchFamily="34" charset="0"/>
                <a:ea typeface="楷体_GB2312" pitchFamily="49" charset="-122"/>
              </a:defRPr>
            </a:lvl4pPr>
            <a:lvl5pPr marL="2057400" indent="-228600">
              <a:spcBef>
                <a:spcPct val="20000"/>
              </a:spcBef>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Arial" panose="020B0604020202020204" pitchFamily="34" charset="0"/>
                <a:ea typeface="楷体_GB2312" pitchFamily="49" charset="-122"/>
              </a:defRPr>
            </a:lvl9pPr>
          </a:lstStyle>
          <a:p>
            <a:pPr algn="ctr" eaLnBrk="1" hangingPunct="1">
              <a:lnSpc>
                <a:spcPct val="90000"/>
              </a:lnSpc>
              <a:spcBef>
                <a:spcPct val="0"/>
              </a:spcBef>
              <a:buClrTx/>
              <a:buSzTx/>
              <a:buFontTx/>
              <a:buNone/>
            </a:pPr>
            <a:r>
              <a:rPr lang="zh-CN" altLang="en-US" sz="3200" dirty="0">
                <a:solidFill>
                  <a:srgbClr val="990000"/>
                </a:solidFill>
                <a:latin typeface="微软雅黑" panose="020B0503020204020204" pitchFamily="34" charset="-122"/>
                <a:ea typeface="微软雅黑" panose="020B0503020204020204" pitchFamily="34" charset="-122"/>
              </a:rPr>
              <a:t>本章作业</a:t>
            </a:r>
          </a:p>
        </p:txBody>
      </p:sp>
      <p:sp>
        <p:nvSpPr>
          <p:cNvPr id="4" name="文本框 3"/>
          <p:cNvSpPr txBox="1"/>
          <p:nvPr/>
        </p:nvSpPr>
        <p:spPr>
          <a:xfrm>
            <a:off x="323528" y="1340768"/>
            <a:ext cx="8712968" cy="5077460"/>
          </a:xfrm>
          <a:prstGeom prst="rect">
            <a:avLst/>
          </a:prstGeom>
          <a:noFill/>
        </p:spPr>
        <p:txBody>
          <a:bodyPr wrap="square" rtlCol="0">
            <a:spAutoFit/>
          </a:bodyPr>
          <a:lstStyle/>
          <a:p>
            <a:pPr latinLnBrk="0">
              <a:lnSpc>
                <a:spcPct val="150000"/>
              </a:lnSpc>
            </a:pPr>
            <a:r>
              <a:rPr lang="en-US" altLang="zh-CN" b="1" dirty="0">
                <a:solidFill>
                  <a:schemeClr val="tx1"/>
                </a:solidFill>
                <a:uFillTx/>
              </a:rPr>
              <a:t>1.1 </a:t>
            </a:r>
            <a:r>
              <a:rPr lang="zh-CN" altLang="en-US" b="1" dirty="0">
                <a:solidFill>
                  <a:schemeClr val="tx1"/>
                </a:solidFill>
                <a:uFillTx/>
              </a:rPr>
              <a:t>举</a:t>
            </a:r>
            <a:r>
              <a:rPr lang="en-US" altLang="zh-CN" b="1" dirty="0">
                <a:solidFill>
                  <a:schemeClr val="tx1"/>
                </a:solidFill>
                <a:uFillTx/>
              </a:rPr>
              <a:t>出混合信号电路的四个示例。</a:t>
            </a:r>
          </a:p>
          <a:p>
            <a:pPr latinLnBrk="0">
              <a:lnSpc>
                <a:spcPct val="150000"/>
              </a:lnSpc>
            </a:pPr>
            <a:r>
              <a:rPr lang="en-US" altLang="zh-CN" b="1" dirty="0">
                <a:solidFill>
                  <a:schemeClr val="tx1"/>
                </a:solidFill>
                <a:uFillTx/>
              </a:rPr>
              <a:t>1.2 题1.2–1.3与图1.2中的蜂窝电话有关。 哪种类型的混合信号电路可以用作蜂窝电话听筒的音量控制？</a:t>
            </a:r>
          </a:p>
          <a:p>
            <a:pPr latinLnBrk="0">
              <a:lnSpc>
                <a:spcPct val="150000"/>
              </a:lnSpc>
            </a:pPr>
            <a:r>
              <a:rPr lang="en-US" altLang="zh-CN" b="1" dirty="0">
                <a:solidFill>
                  <a:schemeClr val="tx1"/>
                </a:solidFill>
                <a:uFillTx/>
              </a:rPr>
              <a:t>1.3 哪种类型的混合信号电路将数字样本转换为扬声器的声音？</a:t>
            </a:r>
          </a:p>
          <a:p>
            <a:pPr latinLnBrk="0">
              <a:lnSpc>
                <a:spcPct val="150000"/>
              </a:lnSpc>
            </a:pPr>
            <a:r>
              <a:rPr lang="en-US" altLang="zh-CN" b="1" dirty="0">
                <a:solidFill>
                  <a:schemeClr val="tx1"/>
                </a:solidFill>
                <a:uFillTx/>
              </a:rPr>
              <a:t>1.4 假设在金属层的光刻印刷过程中，灰尘颗粒落在光掩模上。 列出至少一个可能在印刷IC中发生的缺陷。</a:t>
            </a:r>
          </a:p>
          <a:p>
            <a:pPr latinLnBrk="0">
              <a:lnSpc>
                <a:spcPct val="150000"/>
              </a:lnSpc>
            </a:pPr>
            <a:r>
              <a:rPr lang="en-US" altLang="zh-CN" b="1" dirty="0">
                <a:solidFill>
                  <a:schemeClr val="tx1"/>
                </a:solidFill>
                <a:uFillTx/>
              </a:rPr>
              <a:t>1.5 为什么半导体制造区域中的空气清洁度会影响IC制造中的缺陷数量？</a:t>
            </a:r>
          </a:p>
          <a:p>
            <a:pPr latinLnBrk="0">
              <a:lnSpc>
                <a:spcPct val="150000"/>
              </a:lnSpc>
            </a:pPr>
            <a:r>
              <a:rPr lang="en-US" altLang="zh-CN" b="1" dirty="0">
                <a:solidFill>
                  <a:schemeClr val="tx1"/>
                </a:solidFill>
                <a:uFillTx/>
              </a:rPr>
              <a:t>1.6 列出晶圆制造后的至少三个生产步骤。</a:t>
            </a:r>
          </a:p>
          <a:p>
            <a:pPr latinLnBrk="0">
              <a:lnSpc>
                <a:spcPct val="150000"/>
              </a:lnSpc>
            </a:pPr>
            <a:r>
              <a:rPr lang="en-US" altLang="zh-CN" b="1" dirty="0">
                <a:solidFill>
                  <a:schemeClr val="tx1"/>
                </a:solidFill>
                <a:uFillTx/>
              </a:rPr>
              <a:t>1.7 列出ATE测试仪的三个主要组件。</a:t>
            </a:r>
          </a:p>
          <a:p>
            <a:pPr latinLnBrk="0">
              <a:lnSpc>
                <a:spcPct val="150000"/>
              </a:lnSpc>
            </a:pPr>
            <a:r>
              <a:rPr lang="en-US" altLang="zh-CN" b="1" dirty="0">
                <a:solidFill>
                  <a:schemeClr val="tx1"/>
                </a:solidFill>
                <a:uFillTx/>
              </a:rPr>
              <a:t>1.8 DIB板的目的是什么？</a:t>
            </a:r>
          </a:p>
          <a:p>
            <a:pPr latinLnBrk="0">
              <a:lnSpc>
                <a:spcPct val="150000"/>
              </a:lnSpc>
            </a:pPr>
            <a:r>
              <a:rPr lang="en-US" altLang="zh-CN" b="1" dirty="0">
                <a:solidFill>
                  <a:schemeClr val="tx1"/>
                </a:solidFill>
                <a:uFillTx/>
              </a:rPr>
              <a:t>1.9 </a:t>
            </a:r>
            <a:r>
              <a:rPr lang="en-US" altLang="zh-CN" b="1" dirty="0" err="1">
                <a:solidFill>
                  <a:schemeClr val="tx1"/>
                </a:solidFill>
                <a:uFillTx/>
              </a:rPr>
              <a:t>ATE测试仪对晶片进行</a:t>
            </a:r>
            <a:r>
              <a:rPr lang="zh-CN" altLang="en-US" b="1" dirty="0">
                <a:solidFill>
                  <a:schemeClr val="tx1"/>
                </a:solidFill>
                <a:uFillTx/>
              </a:rPr>
              <a:t>测试</a:t>
            </a:r>
            <a:r>
              <a:rPr lang="en-US" altLang="zh-CN" b="1" dirty="0">
                <a:solidFill>
                  <a:schemeClr val="tx1"/>
                </a:solidFill>
                <a:uFillTx/>
              </a:rPr>
              <a:t>时</a:t>
            </a:r>
            <a:r>
              <a:rPr lang="zh-CN" altLang="en-US" b="1" dirty="0">
                <a:solidFill>
                  <a:schemeClr val="tx1"/>
                </a:solidFill>
                <a:uFillTx/>
              </a:rPr>
              <a:t>需要</a:t>
            </a:r>
            <a:r>
              <a:rPr lang="en-US" altLang="zh-CN" b="1" dirty="0" err="1">
                <a:solidFill>
                  <a:schemeClr val="tx1"/>
                </a:solidFill>
                <a:uFillTx/>
              </a:rPr>
              <a:t>使用什么类型的设备</a:t>
            </a:r>
            <a:r>
              <a:rPr lang="en-US" altLang="zh-CN" b="1" dirty="0">
                <a:solidFill>
                  <a:schemeClr val="tx1"/>
                </a:solidFill>
                <a:uFillTx/>
              </a:rPr>
              <a:t>？</a:t>
            </a:r>
          </a:p>
          <a:p>
            <a:pPr latinLnBrk="0">
              <a:lnSpc>
                <a:spcPct val="150000"/>
              </a:lnSpc>
            </a:pPr>
            <a:r>
              <a:rPr lang="en-US" altLang="zh-CN" b="1" dirty="0">
                <a:solidFill>
                  <a:schemeClr val="tx1"/>
                </a:solidFill>
                <a:uFillTx/>
              </a:rPr>
              <a:t>1.10 列出混合信号测试工程师至少面临的四个挑战</a:t>
            </a:r>
            <a:r>
              <a:rPr lang="zh-CN" altLang="en-US" b="1" dirty="0">
                <a:solidFill>
                  <a:schemeClr val="tx1"/>
                </a:solidFill>
                <a:uFillTx/>
              </a:rPr>
              <a:t>。</a:t>
            </a:r>
          </a:p>
        </p:txBody>
      </p:sp>
    </p:spTree>
  </p:cSld>
  <p:clrMapOvr>
    <a:masterClrMapping/>
  </p:clrMapOvr>
  <p:transition spd="slow">
    <p:zoom/>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aeb3572-59da-4ec4-95e6-7da26feeccdb}"/>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8539ed-3b80-49c8-85bc-5b8cb891cf2a&quot;,&quot;TimeStamp&quot;:&quot;2019-09-26T10:45:57.906057+08:00&quot;}"/>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db889b2-fa30-419d-81b3-ec6e122f950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95d9a818-1a08-4ba6-a9a9-054675928795}"/>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8539ed-3b80-49c8-85bc-5b8cb891cf2a&quot;,&quot;TimeStamp&quot;:&quot;2019-09-26T10:45:57.906057+08:00&quot;}"/>
</p:tagLst>
</file>

<file path=ppt/theme/theme1.xml><?xml version="1.0" encoding="utf-8"?>
<a:theme xmlns:a="http://schemas.openxmlformats.org/drawingml/2006/main" name="1_主题1">
  <a:themeElements>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第一章</Template>
  <TotalTime>435</TotalTime>
  <Words>5656</Words>
  <Application>Microsoft Office PowerPoint</Application>
  <PresentationFormat>全屏显示(4:3)</PresentationFormat>
  <Paragraphs>746</Paragraphs>
  <Slides>99</Slides>
  <Notes>25</Notes>
  <HiddenSlides>0</HiddenSlides>
  <MMClips>2</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2</vt:i4>
      </vt:variant>
      <vt:variant>
        <vt:lpstr>幻灯片标题</vt:lpstr>
      </vt:variant>
      <vt:variant>
        <vt:i4>99</vt:i4>
      </vt:variant>
    </vt:vector>
  </HeadingPairs>
  <TitlesOfParts>
    <vt:vector size="126" baseType="lpstr">
      <vt:lpstr>Abraham Lincoln</vt:lpstr>
      <vt:lpstr>PMingLiU</vt:lpstr>
      <vt:lpstr>PMingLiU</vt:lpstr>
      <vt:lpstr>等线</vt:lpstr>
      <vt:lpstr>方正粗黑宋简体</vt:lpstr>
      <vt:lpstr>黑体</vt:lpstr>
      <vt:lpstr>华文楷体</vt:lpstr>
      <vt:lpstr>华文行楷</vt:lpstr>
      <vt:lpstr>华文中宋</vt:lpstr>
      <vt:lpstr>楷体_GB2312</vt:lpstr>
      <vt:lpstr>隶书</vt:lpstr>
      <vt:lpstr>宋体</vt:lpstr>
      <vt:lpstr>宋体</vt:lpstr>
      <vt:lpstr>微软雅黑</vt:lpstr>
      <vt:lpstr>Arial</vt:lpstr>
      <vt:lpstr>Calibri</vt:lpstr>
      <vt:lpstr>Cambria Math</vt:lpstr>
      <vt:lpstr>Comic Sans MS</vt:lpstr>
      <vt:lpstr>Symbol</vt:lpstr>
      <vt:lpstr>Tahoma</vt:lpstr>
      <vt:lpstr>Times New Roman</vt:lpstr>
      <vt:lpstr>Tw Cen MT</vt:lpstr>
      <vt:lpstr>Wingdings</vt:lpstr>
      <vt:lpstr>1_主题1</vt:lpstr>
      <vt:lpstr>主题1</vt:lpstr>
      <vt:lpstr>Visio.Drawing.11</vt:lpstr>
      <vt:lpstr>位图图像</vt:lpstr>
      <vt:lpstr>电子科技大学 集成电路测试技术研究室</vt:lpstr>
      <vt:lpstr>    1、课程介绍</vt:lpstr>
      <vt:lpstr>PowerPoint 演示文稿</vt:lpstr>
      <vt:lpstr>PowerPoint 演示文稿</vt:lpstr>
      <vt:lpstr>课程内容</vt:lpstr>
      <vt:lpstr>PowerPoint 演示文稿</vt:lpstr>
      <vt:lpstr>集成电路：一种由互联的电子元件(如晶体管和电阻)制成的电路设备，这些互联的电子元件一般被蚀刻或压印在由硅或锗构成的半导体小薄片上。一个比指甲盖还小的集成电路上可以容纳数百万个电路。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主流产品</vt:lpstr>
      <vt:lpstr>PowerPoint 演示文稿</vt:lpstr>
      <vt:lpstr>PowerPoint 演示文稿</vt:lpstr>
      <vt:lpstr>集成电路测试的基本模型</vt:lpstr>
      <vt:lpstr>PowerPoint 演示文稿</vt:lpstr>
      <vt:lpstr>集成电路测试原理</vt:lpstr>
      <vt:lpstr>Automatic Test Pattern Generation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电子引脚</vt:lpstr>
      <vt:lpstr>PowerPoint 演示文稿</vt:lpstr>
      <vt:lpstr>PowerPoint 演示文稿</vt:lpstr>
      <vt:lpstr>PowerPoint 演示文稿</vt:lpstr>
      <vt:lpstr>测试内容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数字信号电路</vt:lpstr>
      <vt:lpstr>PowerPoint 演示文稿</vt:lpstr>
      <vt:lpstr>PowerPoint 演示文稿</vt:lpstr>
      <vt:lpstr>PowerPoint 演示文稿</vt:lpstr>
      <vt:lpstr>模拟信号电路</vt:lpstr>
      <vt:lpstr>1.3  混合集成电路</vt:lpstr>
      <vt:lpstr>1.3  混合集成电路</vt:lpstr>
      <vt:lpstr>1.3  混合集成电路</vt:lpstr>
      <vt:lpstr>PowerPoint 演示文稿</vt:lpstr>
      <vt:lpstr>模拟与混合集成电路常见类型</vt:lpstr>
      <vt:lpstr>混合集成电路的应用</vt:lpstr>
      <vt:lpstr>PowerPoint 演示文稿</vt:lpstr>
      <vt:lpstr>PowerPoint 演示文稿</vt:lpstr>
      <vt:lpstr>PowerPoint 演示文稿</vt:lpstr>
      <vt:lpstr>PowerPoint 演示文稿</vt:lpstr>
      <vt:lpstr>混合集成电路测试与诊断的设备</vt:lpstr>
      <vt:lpstr>混合集成电路测试与诊断的设备</vt:lpstr>
      <vt:lpstr>混合集成电路测试与诊断的设备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微处理器系统结构 与嵌入式系统设计</dc:title>
  <dc:creator>bobby</dc:creator>
  <cp:lastModifiedBy>daizhijian</cp:lastModifiedBy>
  <cp:revision>837</cp:revision>
  <dcterms:created xsi:type="dcterms:W3CDTF">2009-08-13T04:16:00Z</dcterms:created>
  <dcterms:modified xsi:type="dcterms:W3CDTF">2021-09-08T01:11:45Z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